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7" r:id="rId10"/>
    <p:sldId id="268" r:id="rId11"/>
    <p:sldId id="266" r:id="rId12"/>
    <p:sldId id="269" r:id="rId13"/>
    <p:sldId id="270" r:id="rId14"/>
    <p:sldId id="272" r:id="rId15"/>
    <p:sldId id="273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313"/>
  </p:normalViewPr>
  <p:slideViewPr>
    <p:cSldViewPr snapToGrid="0" snapToObjects="1">
      <p:cViewPr>
        <p:scale>
          <a:sx n="90" d="100"/>
          <a:sy n="90" d="100"/>
        </p:scale>
        <p:origin x="188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0A369-0FB3-A642-A22C-5CC4E8D8F71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EC5F4-E417-4F40-B12B-400C4D94A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82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836999_OrthoFinder_solving_fundamental_biases_in_whole_genome_comparisons_dramatically_improves_orthogroup_inference_accuracy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0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12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2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58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8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RBNHs (Reciprocal Best length-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hit) to define the lower limit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similarity for putative cognate genes of each query gene.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orthogroupgraph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gene-pair must be an RBNH or produce a hit that is better scoring than the lowest scoring RBNH (irrespective of species) for either gene.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(4) (PDF) </a:t>
            </a:r>
            <a:r>
              <a:rPr lang="en-US" i="1" dirty="0" err="1"/>
              <a:t>OrthoFinder</a:t>
            </a:r>
            <a:r>
              <a:rPr lang="en-US" i="1" dirty="0"/>
              <a:t>: solving fundamental biases in whole genome comparisons dramatically improves </a:t>
            </a:r>
            <a:r>
              <a:rPr lang="en-US" i="1" dirty="0" err="1"/>
              <a:t>orthogroup</a:t>
            </a:r>
            <a:r>
              <a:rPr lang="en-US" i="1" dirty="0"/>
              <a:t> inference accuracy</a:t>
            </a:r>
            <a:r>
              <a:rPr lang="en-US" dirty="0"/>
              <a:t>. Available from: </a:t>
            </a:r>
            <a:r>
              <a:rPr lang="en-US" dirty="0">
                <a:hlinkClick r:id="rId3"/>
              </a:rPr>
              <a:t>https://www.researchgate.net/publication/280836999_OrthoFinder_solving_fundamental_biases_in_whole_genome_comparisons_dramatically_improves_orthogroup_inference_accuracy</a:t>
            </a:r>
            <a:r>
              <a:rPr lang="en-US" dirty="0"/>
              <a:t> [accessed Feb 09 2020].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C5F4-E417-4F40-B12B-400C4D94A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1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ED37-3629-474A-AC96-1E0CC6620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86ED5-0263-C448-B6B2-87F17563A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8B21D-7FE5-E848-A468-66DDFF9E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776C9-8C3F-3844-A5A6-5835CD52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E2C96-2291-2948-887D-E634A333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7A6E-CE6A-5645-9EEE-A5947A1D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9E473-99DC-7D41-A77E-272E22726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BCC72-E53D-DA4D-8143-B7779D1D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0977-D7FA-F942-BF71-047BFF2A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EF966-6422-F04C-BDA2-77CF095C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4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B9B34-A857-FB48-9E84-75E76D929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80790-659D-0949-B5BB-508EBBE1F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23472-FC89-5942-8248-6DBAED6E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9846E-05AE-A74C-9B4E-15F71283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03CB9-51E3-644E-ABC4-26281D76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303A-61C5-D748-8CC1-52C57457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8EF3-6739-B94B-B7AD-215AB603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4249A-0C4B-1A40-99E2-F772FA30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B649B-6877-E14B-9051-902829A4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C77DE-FFE2-9545-9510-2E6B0341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D2C4-D447-2F42-885D-D27DD927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DA27E-78F4-E347-BE31-B0B7DC5E8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32BA4-45DA-3E4A-92A5-D88D7BE4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05578-CBF5-534D-9E82-63AFBE93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E47C7-A023-0F42-B7E6-23A2D529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0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DC59-8FA3-754E-AFC8-98D9653E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9DFEE-3109-6B4F-AC4B-8C7D1EC0B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0FB9A-B35A-6B4C-94C9-61A15F2DC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02E6E-EA58-EA40-B2AF-CD339B2C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3F01-2D32-9C44-BAC9-403CA204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E5D99-0F28-0A4D-B472-A4284733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2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8496-7293-1541-A3FE-108E4A86F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61857-5B58-AF44-8F63-18EFBE096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FF62D-2ECD-D94C-BE6B-1978FDBB0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8D55C-5879-A34D-8D47-4DB8B8486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34BF8C-3416-2341-B75B-524BE8CA9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E0123-3B47-5649-9C69-7979AFEA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3952D-01C4-B44C-B6A3-510E3CB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E8CA9-AE90-AB49-B016-71C55DDE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5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AC87-FDE5-3747-B277-38890765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79877A-4375-344F-8852-A550001F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9206B-7D6A-4E47-BCC1-0E7554EA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183EB-47A6-924C-B6A0-59CC3251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1A544F-A996-4040-9765-6897508E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AFF89-89DC-AD49-9BE5-2D92377AC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0A7AC-74A1-B64E-BAFB-80DCA5A8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8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B093-3ADA-4646-81A5-8F16E812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A12F-83F2-BF4B-A5F3-7F0319658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CE7E4-4ED9-AF45-9984-F53E08D5A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3171D-2F5B-7A44-B168-E38F80BF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88D4F-E357-4241-8B93-097207B4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9C162-6ACB-8244-8B8A-78DCA40C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0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044D-DBE0-1A4D-811A-894D3FEC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2DFAC-F119-AF49-90FA-27AD619EE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D3C55-29CE-844B-BEF8-76821DDDA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F6BC8-2D83-3A42-94CA-6CD11E38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3DA14-735A-0E44-8779-939F3E0F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42DEF-1813-D04D-BBF0-A7CE4EF5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8BA175-2B9E-C748-8961-AD9F843D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ABAC0-1143-E64C-B8F8-79A462FA6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7D5C7-15B2-E045-ACE4-D85B19411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B5F76-E1DE-E342-8F66-5E2EF072A003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C87F7-BD81-6F41-AAF2-14A8933EF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5594B-9DCB-5F40-A21B-D927B7732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F98BC-419F-1044-87BA-74B2225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6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9.png"/><Relationship Id="rId1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microsoft.com/office/2007/relationships/hdphoto" Target="../media/hdphoto9.wdp"/><Relationship Id="rId17" Type="http://schemas.microsoft.com/office/2007/relationships/hdphoto" Target="../media/hdphoto11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image" Target="../media/image27.png"/><Relationship Id="rId19" Type="http://schemas.microsoft.com/office/2007/relationships/hdphoto" Target="../media/hdphoto12.wdp"/><Relationship Id="rId4" Type="http://schemas.openxmlformats.org/officeDocument/2006/relationships/image" Target="../media/image23.jpeg"/><Relationship Id="rId9" Type="http://schemas.openxmlformats.org/officeDocument/2006/relationships/image" Target="../media/image26.png"/><Relationship Id="rId1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B990-1F0D-F345-B8F0-8B06DF725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Using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OrthoFinder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to identify shared orthologs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AE946-6F80-284C-9623-21C67F5FD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How can we computationally determine what coding sequences are shared between organisms 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3D621-F7F6-C248-A9E4-2A84E574FA81}"/>
              </a:ext>
            </a:extLst>
          </p:cNvPr>
          <p:cNvCxnSpPr/>
          <p:nvPr/>
        </p:nvCxnSpPr>
        <p:spPr>
          <a:xfrm>
            <a:off x="0" y="3777343"/>
            <a:ext cx="10374086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4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EC1B75B-6A80-7740-A8BE-65E5CD57B8B5}"/>
              </a:ext>
            </a:extLst>
          </p:cNvPr>
          <p:cNvSpPr/>
          <p:nvPr/>
        </p:nvSpPr>
        <p:spPr>
          <a:xfrm>
            <a:off x="2314359" y="2645059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46E905F-C0AD-5E40-AA92-670851D69D8B}"/>
              </a:ext>
            </a:extLst>
          </p:cNvPr>
          <p:cNvSpPr/>
          <p:nvPr/>
        </p:nvSpPr>
        <p:spPr>
          <a:xfrm>
            <a:off x="3124909" y="2645067"/>
            <a:ext cx="790140" cy="545890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0FB22BC-B7D5-1C47-A63F-21996148131C}"/>
              </a:ext>
            </a:extLst>
          </p:cNvPr>
          <p:cNvSpPr/>
          <p:nvPr/>
        </p:nvSpPr>
        <p:spPr>
          <a:xfrm>
            <a:off x="1503811" y="2645059"/>
            <a:ext cx="790138" cy="54589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B78FF71-7087-7440-BF01-96FD0B33DB14}"/>
              </a:ext>
            </a:extLst>
          </p:cNvPr>
          <p:cNvSpPr/>
          <p:nvPr/>
        </p:nvSpPr>
        <p:spPr>
          <a:xfrm>
            <a:off x="3935464" y="2645067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30F04B0-F857-5248-A752-D59B802055E3}"/>
              </a:ext>
            </a:extLst>
          </p:cNvPr>
          <p:cNvSpPr/>
          <p:nvPr/>
        </p:nvSpPr>
        <p:spPr>
          <a:xfrm>
            <a:off x="8039378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5D9AC5-0827-A544-B70D-8BD1029A35C8}"/>
              </a:ext>
            </a:extLst>
          </p:cNvPr>
          <p:cNvSpPr/>
          <p:nvPr/>
        </p:nvSpPr>
        <p:spPr>
          <a:xfrm>
            <a:off x="9682799" y="2774942"/>
            <a:ext cx="790429" cy="54608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3D887D2-BEA5-4F41-9907-904123C9AC0A}"/>
              </a:ext>
            </a:extLst>
          </p:cNvPr>
          <p:cNvSpPr/>
          <p:nvPr/>
        </p:nvSpPr>
        <p:spPr>
          <a:xfrm>
            <a:off x="8875620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83120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68468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5381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39163" y="5443829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6966A93-E71F-6243-ADD3-723796746097}"/>
              </a:ext>
            </a:extLst>
          </p:cNvPr>
          <p:cNvSpPr/>
          <p:nvPr/>
        </p:nvSpPr>
        <p:spPr>
          <a:xfrm>
            <a:off x="7464595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4AB530-8A27-524D-883B-91D5DD0FDA21}"/>
              </a:ext>
            </a:extLst>
          </p:cNvPr>
          <p:cNvSpPr/>
          <p:nvPr/>
        </p:nvSpPr>
        <p:spPr>
          <a:xfrm>
            <a:off x="9108016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1EAF43C-B539-9C4F-9C4A-722150E0A6A4}"/>
              </a:ext>
            </a:extLst>
          </p:cNvPr>
          <p:cNvSpPr/>
          <p:nvPr/>
        </p:nvSpPr>
        <p:spPr>
          <a:xfrm>
            <a:off x="9920627" y="5393183"/>
            <a:ext cx="790429" cy="54608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E765562-A022-C240-AB5C-AA2251F306F4}"/>
              </a:ext>
            </a:extLst>
          </p:cNvPr>
          <p:cNvSpPr/>
          <p:nvPr/>
        </p:nvSpPr>
        <p:spPr>
          <a:xfrm>
            <a:off x="8300837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35" y="896180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83336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618711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89" y="3590073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98306" y="233370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902523" y="50904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0189" y="724827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45450" y="24629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602737" y="3212654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82102" y="501131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B899D-CDA9-2349-85C3-B30AE6B40012}"/>
              </a:ext>
            </a:extLst>
          </p:cNvPr>
          <p:cNvSpPr/>
          <p:nvPr/>
        </p:nvSpPr>
        <p:spPr>
          <a:xfrm>
            <a:off x="4646139" y="3603301"/>
            <a:ext cx="3064476" cy="9052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Orthology</a:t>
            </a:r>
            <a:r>
              <a:rPr lang="en-US" sz="3600" b="1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A34F97-6BF8-D249-A3CB-EA7575CAE13B}"/>
              </a:ext>
            </a:extLst>
          </p:cNvPr>
          <p:cNvSpPr/>
          <p:nvPr/>
        </p:nvSpPr>
        <p:spPr>
          <a:xfrm>
            <a:off x="518984" y="2186392"/>
            <a:ext cx="1508513" cy="4455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Paralogy</a:t>
            </a:r>
            <a:r>
              <a:rPr lang="en-US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067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1BED661-3E08-CA4A-B15B-5CFA818EB21B}"/>
              </a:ext>
            </a:extLst>
          </p:cNvPr>
          <p:cNvSpPr/>
          <p:nvPr/>
        </p:nvSpPr>
        <p:spPr>
          <a:xfrm>
            <a:off x="8114270" y="5721177"/>
            <a:ext cx="1264509" cy="1021493"/>
          </a:xfrm>
          <a:prstGeom prst="rect">
            <a:avLst/>
          </a:prstGeom>
          <a:solidFill>
            <a:schemeClr val="accent3">
              <a:lumMod val="7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4808622-B1A3-2048-A48E-87D4E9013B30}"/>
              </a:ext>
            </a:extLst>
          </p:cNvPr>
          <p:cNvSpPr/>
          <p:nvPr/>
        </p:nvSpPr>
        <p:spPr>
          <a:xfrm>
            <a:off x="7010399" y="3468130"/>
            <a:ext cx="4876800" cy="1701114"/>
          </a:xfrm>
          <a:prstGeom prst="rect">
            <a:avLst/>
          </a:prstGeom>
          <a:solidFill>
            <a:schemeClr val="accent2">
              <a:lumMod val="20000"/>
              <a:lumOff val="8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258675-2F96-B849-9689-9640DAFF895F}"/>
              </a:ext>
            </a:extLst>
          </p:cNvPr>
          <p:cNvSpPr/>
          <p:nvPr/>
        </p:nvSpPr>
        <p:spPr>
          <a:xfrm>
            <a:off x="7018637" y="1598140"/>
            <a:ext cx="4876800" cy="17011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BF0D90-1BF1-2A4A-81CA-720DFA919219}"/>
              </a:ext>
            </a:extLst>
          </p:cNvPr>
          <p:cNvSpPr/>
          <p:nvPr/>
        </p:nvSpPr>
        <p:spPr>
          <a:xfrm>
            <a:off x="7364627" y="1915297"/>
            <a:ext cx="1878226" cy="864973"/>
          </a:xfrm>
          <a:prstGeom prst="rect">
            <a:avLst/>
          </a:prstGeom>
          <a:solidFill>
            <a:schemeClr val="accent6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Paralogs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2924432" y="1"/>
            <a:ext cx="9267568" cy="5807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Identifying </a:t>
            </a:r>
            <a:r>
              <a:rPr lang="en-US" sz="2800" b="1" dirty="0" err="1"/>
              <a:t>orthology</a:t>
            </a:r>
            <a:r>
              <a:rPr lang="en-US" sz="2800" b="1" dirty="0"/>
              <a:t> using sequence data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3EEA75-5C21-1C4B-9B5A-D7637F774D0C}"/>
              </a:ext>
            </a:extLst>
          </p:cNvPr>
          <p:cNvSpPr/>
          <p:nvPr/>
        </p:nvSpPr>
        <p:spPr>
          <a:xfrm flipV="1">
            <a:off x="3156747" y="1641348"/>
            <a:ext cx="558518" cy="38586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D14ED20-35F7-5F47-9E93-D992CEAE2835}"/>
              </a:ext>
            </a:extLst>
          </p:cNvPr>
          <p:cNvSpPr/>
          <p:nvPr/>
        </p:nvSpPr>
        <p:spPr>
          <a:xfrm flipV="1">
            <a:off x="2010858" y="1641354"/>
            <a:ext cx="558517" cy="38586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720F49-8545-5947-AE63-1DEA4E36CDF1}"/>
              </a:ext>
            </a:extLst>
          </p:cNvPr>
          <p:cNvSpPr/>
          <p:nvPr/>
        </p:nvSpPr>
        <p:spPr>
          <a:xfrm flipV="1">
            <a:off x="3729696" y="1641348"/>
            <a:ext cx="558518" cy="385867"/>
          </a:xfrm>
          <a:prstGeom prst="rightArrow">
            <a:avLst/>
          </a:prstGeom>
          <a:solidFill>
            <a:srgbClr val="D61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9F66D4D-AA5E-3A42-96E2-55F455B9A60B}"/>
              </a:ext>
            </a:extLst>
          </p:cNvPr>
          <p:cNvSpPr/>
          <p:nvPr/>
        </p:nvSpPr>
        <p:spPr>
          <a:xfrm>
            <a:off x="2244059" y="4685728"/>
            <a:ext cx="595512" cy="41142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D7E4C4C-F9C2-6A43-9427-2D20A2536C45}"/>
              </a:ext>
            </a:extLst>
          </p:cNvPr>
          <p:cNvSpPr/>
          <p:nvPr/>
        </p:nvSpPr>
        <p:spPr>
          <a:xfrm>
            <a:off x="3482218" y="4685728"/>
            <a:ext cx="595512" cy="4114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D4E862E-7E56-CE4E-88B9-F1BA77432242}"/>
              </a:ext>
            </a:extLst>
          </p:cNvPr>
          <p:cNvSpPr/>
          <p:nvPr/>
        </p:nvSpPr>
        <p:spPr>
          <a:xfrm>
            <a:off x="2874087" y="4685728"/>
            <a:ext cx="595512" cy="41142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B4D6E14-47CF-764D-A77B-E8B1EF3485CD}"/>
              </a:ext>
            </a:extLst>
          </p:cNvPr>
          <p:cNvSpPr/>
          <p:nvPr/>
        </p:nvSpPr>
        <p:spPr>
          <a:xfrm>
            <a:off x="2410682" y="6174731"/>
            <a:ext cx="571353" cy="39473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D0DD673-C5A6-A84F-BAB2-B30316110D21}"/>
              </a:ext>
            </a:extLst>
          </p:cNvPr>
          <p:cNvSpPr/>
          <p:nvPr/>
        </p:nvSpPr>
        <p:spPr>
          <a:xfrm>
            <a:off x="3598611" y="6174731"/>
            <a:ext cx="571353" cy="39473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828B80-0C26-8F4E-98FB-F69136C143B3}"/>
              </a:ext>
            </a:extLst>
          </p:cNvPr>
          <p:cNvSpPr/>
          <p:nvPr/>
        </p:nvSpPr>
        <p:spPr>
          <a:xfrm>
            <a:off x="4185999" y="6174731"/>
            <a:ext cx="571353" cy="394733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1215949-E12B-6F4A-B677-70021800E722}"/>
              </a:ext>
            </a:extLst>
          </p:cNvPr>
          <p:cNvSpPr/>
          <p:nvPr/>
        </p:nvSpPr>
        <p:spPr>
          <a:xfrm>
            <a:off x="3015151" y="6174731"/>
            <a:ext cx="571353" cy="39473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AB3B1E3-523F-124B-9FF2-7B0DDE5B2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0" y="1219444"/>
            <a:ext cx="1181619" cy="90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276EC00-6C4F-0345-B2B2-0A2AAA535DE8}"/>
              </a:ext>
            </a:extLst>
          </p:cNvPr>
          <p:cNvSpPr/>
          <p:nvPr/>
        </p:nvSpPr>
        <p:spPr>
          <a:xfrm flipV="1">
            <a:off x="2116922" y="3309598"/>
            <a:ext cx="513635" cy="35485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560C53A-21FE-C643-8733-EDC7B75EA93F}"/>
              </a:ext>
            </a:extLst>
          </p:cNvPr>
          <p:cNvSpPr/>
          <p:nvPr/>
        </p:nvSpPr>
        <p:spPr>
          <a:xfrm flipV="1">
            <a:off x="2644971" y="3309598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E8A0FD0-9AD0-D343-A9F5-27712E6EBC2B}"/>
              </a:ext>
            </a:extLst>
          </p:cNvPr>
          <p:cNvSpPr/>
          <p:nvPr/>
        </p:nvSpPr>
        <p:spPr>
          <a:xfrm flipV="1">
            <a:off x="3173019" y="3309598"/>
            <a:ext cx="513635" cy="354857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BCC9058-7A61-1B4E-8D68-A144DB6165FE}"/>
              </a:ext>
            </a:extLst>
          </p:cNvPr>
          <p:cNvSpPr/>
          <p:nvPr/>
        </p:nvSpPr>
        <p:spPr>
          <a:xfrm flipV="1">
            <a:off x="3701068" y="3309598"/>
            <a:ext cx="513635" cy="3548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FFF1F43-AAC1-A14A-8870-AC8BEEFA273C}"/>
              </a:ext>
            </a:extLst>
          </p:cNvPr>
          <p:cNvSpPr/>
          <p:nvPr/>
        </p:nvSpPr>
        <p:spPr>
          <a:xfrm flipV="1">
            <a:off x="4235070" y="3309598"/>
            <a:ext cx="513635" cy="35485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F1BAA7B-07E5-5245-A0F9-C7C9DE030D09}"/>
              </a:ext>
            </a:extLst>
          </p:cNvPr>
          <p:cNvSpPr/>
          <p:nvPr/>
        </p:nvSpPr>
        <p:spPr>
          <a:xfrm flipV="1">
            <a:off x="4763118" y="3309598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676FDAAD-0688-3841-B96C-508FCD891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07" y="2808382"/>
            <a:ext cx="1111865" cy="99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FDC63A-D0CD-E843-B293-2362967675FF}"/>
              </a:ext>
            </a:extLst>
          </p:cNvPr>
          <p:cNvSpPr txBox="1"/>
          <p:nvPr/>
        </p:nvSpPr>
        <p:spPr>
          <a:xfrm>
            <a:off x="174507" y="2289522"/>
            <a:ext cx="156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207C3-7E69-3643-9084-B887F78E810F}"/>
              </a:ext>
            </a:extLst>
          </p:cNvPr>
          <p:cNvSpPr txBox="1"/>
          <p:nvPr/>
        </p:nvSpPr>
        <p:spPr>
          <a:xfrm>
            <a:off x="0" y="3899817"/>
            <a:ext cx="229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690C78-5223-2048-B5EF-94147FF7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493" y="4411362"/>
            <a:ext cx="600579" cy="8720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A04A2C-55AB-5C48-8F82-365C062F74E7}"/>
              </a:ext>
            </a:extLst>
          </p:cNvPr>
          <p:cNvSpPr txBox="1"/>
          <p:nvPr/>
        </p:nvSpPr>
        <p:spPr>
          <a:xfrm>
            <a:off x="160637" y="5330044"/>
            <a:ext cx="220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31" name="Picture 8">
            <a:extLst>
              <a:ext uri="{FF2B5EF4-FFF2-40B4-BE49-F238E27FC236}">
                <a16:creationId xmlns:a16="http://schemas.microsoft.com/office/drawing/2014/main" id="{DE90A25A-2547-2A45-87B6-51F3129C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721360" y="5473887"/>
            <a:ext cx="615887" cy="137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56BFEF-BDD1-6B48-9C5C-D39FB4EFBA83}"/>
              </a:ext>
            </a:extLst>
          </p:cNvPr>
          <p:cNvSpPr txBox="1"/>
          <p:nvPr/>
        </p:nvSpPr>
        <p:spPr>
          <a:xfrm>
            <a:off x="101930" y="6488668"/>
            <a:ext cx="212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A238145-8E49-9D43-85CB-EC32B9B305A4}"/>
              </a:ext>
            </a:extLst>
          </p:cNvPr>
          <p:cNvCxnSpPr>
            <a:cxnSpLocks/>
            <a:stCxn id="9" idx="3"/>
            <a:endCxn id="21" idx="3"/>
          </p:cNvCxnSpPr>
          <p:nvPr/>
        </p:nvCxnSpPr>
        <p:spPr>
          <a:xfrm>
            <a:off x="4288214" y="1834281"/>
            <a:ext cx="469138" cy="4537817"/>
          </a:xfrm>
          <a:prstGeom prst="bentConnector3">
            <a:avLst>
              <a:gd name="adj1" fmla="val 39895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8C4A19-A661-C24D-AC05-205DFB6D155E}"/>
              </a:ext>
            </a:extLst>
          </p:cNvPr>
          <p:cNvCxnSpPr/>
          <p:nvPr/>
        </p:nvCxnSpPr>
        <p:spPr>
          <a:xfrm flipH="1">
            <a:off x="5338119" y="3496963"/>
            <a:ext cx="8155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D31EB8-4A1D-C74D-AAA7-911824A12976}"/>
              </a:ext>
            </a:extLst>
          </p:cNvPr>
          <p:cNvCxnSpPr>
            <a:cxnSpLocks/>
          </p:cNvCxnSpPr>
          <p:nvPr/>
        </p:nvCxnSpPr>
        <p:spPr>
          <a:xfrm flipH="1">
            <a:off x="4127157" y="4872682"/>
            <a:ext cx="20306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D6FB50-1182-5241-B79F-5BFEC84C9404}"/>
              </a:ext>
            </a:extLst>
          </p:cNvPr>
          <p:cNvCxnSpPr>
            <a:cxnSpLocks/>
          </p:cNvCxnSpPr>
          <p:nvPr/>
        </p:nvCxnSpPr>
        <p:spPr>
          <a:xfrm>
            <a:off x="6178378" y="4077730"/>
            <a:ext cx="81554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1D77E95-400F-0749-9E09-8DB714CBD1AC}"/>
              </a:ext>
            </a:extLst>
          </p:cNvPr>
          <p:cNvSpPr txBox="1"/>
          <p:nvPr/>
        </p:nvSpPr>
        <p:spPr>
          <a:xfrm>
            <a:off x="8353167" y="16063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Ortholog group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9E9401-367D-E745-A4D7-7DFD11649C28}"/>
              </a:ext>
            </a:extLst>
          </p:cNvPr>
          <p:cNvSpPr txBox="1"/>
          <p:nvPr/>
        </p:nvSpPr>
        <p:spPr>
          <a:xfrm>
            <a:off x="8353167" y="345165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Ortholog group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A4BDB7-8FBE-0145-AEA4-D1DED264B53A}"/>
              </a:ext>
            </a:extLst>
          </p:cNvPr>
          <p:cNvSpPr txBox="1"/>
          <p:nvPr/>
        </p:nvSpPr>
        <p:spPr>
          <a:xfrm>
            <a:off x="8587945" y="52598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Unique genes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D6CCB7A-A21E-5145-A020-6EA16DC5D635}"/>
              </a:ext>
            </a:extLst>
          </p:cNvPr>
          <p:cNvSpPr/>
          <p:nvPr/>
        </p:nvSpPr>
        <p:spPr>
          <a:xfrm flipV="1">
            <a:off x="8615544" y="2384355"/>
            <a:ext cx="558518" cy="38586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86B60B3D-776C-1A41-84FD-40C520B117AA}"/>
              </a:ext>
            </a:extLst>
          </p:cNvPr>
          <p:cNvSpPr/>
          <p:nvPr/>
        </p:nvSpPr>
        <p:spPr>
          <a:xfrm flipV="1">
            <a:off x="8601128" y="1951868"/>
            <a:ext cx="558517" cy="38586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FA3DC37-D589-F349-8D29-02D8D75DE1EC}"/>
              </a:ext>
            </a:extLst>
          </p:cNvPr>
          <p:cNvSpPr/>
          <p:nvPr/>
        </p:nvSpPr>
        <p:spPr>
          <a:xfrm>
            <a:off x="9371367" y="2112084"/>
            <a:ext cx="595512" cy="4114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B4BDB-1466-E04E-810B-E5DCF0278863}"/>
              </a:ext>
            </a:extLst>
          </p:cNvPr>
          <p:cNvSpPr/>
          <p:nvPr/>
        </p:nvSpPr>
        <p:spPr>
          <a:xfrm>
            <a:off x="10912193" y="2120430"/>
            <a:ext cx="571353" cy="394733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CE78A5-0B98-C043-A077-8BD747658FEC}"/>
              </a:ext>
            </a:extLst>
          </p:cNvPr>
          <p:cNvSpPr/>
          <p:nvPr/>
        </p:nvSpPr>
        <p:spPr>
          <a:xfrm flipV="1">
            <a:off x="10151827" y="2140368"/>
            <a:ext cx="513635" cy="3548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A3DAFC93-6F3A-BA4D-9AD1-FB19CA9F6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346" y="2808043"/>
            <a:ext cx="545635" cy="4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>
            <a:extLst>
              <a:ext uri="{FF2B5EF4-FFF2-40B4-BE49-F238E27FC236}">
                <a16:creationId xmlns:a16="http://schemas.microsoft.com/office/drawing/2014/main" id="{7F6FA367-4C96-7A47-AA5E-0F9FA64C0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93" y="2808972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F737638-AA6F-D942-8088-CCDE7B137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4672" y="2847724"/>
            <a:ext cx="277329" cy="402668"/>
          </a:xfrm>
          <a:prstGeom prst="rect">
            <a:avLst/>
          </a:prstGeom>
        </p:spPr>
      </p:pic>
      <p:pic>
        <p:nvPicPr>
          <p:cNvPr id="65" name="Picture 8">
            <a:extLst>
              <a:ext uri="{FF2B5EF4-FFF2-40B4-BE49-F238E27FC236}">
                <a16:creationId xmlns:a16="http://schemas.microsoft.com/office/drawing/2014/main" id="{3B94C5A8-6403-4642-AFC2-C6DD2D7D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11046085" y="2740977"/>
            <a:ext cx="284397" cy="63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8020AF8C-16C2-9347-B80A-A9FF5BAAC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35" y="4591535"/>
            <a:ext cx="545635" cy="4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1ACAD62E-F88A-DF48-BC9E-2A7184BC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43" y="4592464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4D5E4BA-3D08-7A43-B6BA-94EC4AC12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1141" y="4631216"/>
            <a:ext cx="277329" cy="402668"/>
          </a:xfrm>
          <a:prstGeom prst="rect">
            <a:avLst/>
          </a:prstGeom>
        </p:spPr>
      </p:pic>
      <p:pic>
        <p:nvPicPr>
          <p:cNvPr id="71" name="Picture 8">
            <a:extLst>
              <a:ext uri="{FF2B5EF4-FFF2-40B4-BE49-F238E27FC236}">
                <a16:creationId xmlns:a16="http://schemas.microsoft.com/office/drawing/2014/main" id="{BD951D8F-A722-764D-85FC-910B9D02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10630074" y="4524469"/>
            <a:ext cx="284397" cy="63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ight Arrow 71">
            <a:extLst>
              <a:ext uri="{FF2B5EF4-FFF2-40B4-BE49-F238E27FC236}">
                <a16:creationId xmlns:a16="http://schemas.microsoft.com/office/drawing/2014/main" id="{28435A30-8996-7A45-980B-DA685720F2DB}"/>
              </a:ext>
            </a:extLst>
          </p:cNvPr>
          <p:cNvSpPr/>
          <p:nvPr/>
        </p:nvSpPr>
        <p:spPr>
          <a:xfrm flipV="1">
            <a:off x="2587921" y="1633116"/>
            <a:ext cx="558518" cy="38586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8D9E824D-B3AE-A247-9965-C6B1535A1224}"/>
              </a:ext>
            </a:extLst>
          </p:cNvPr>
          <p:cNvSpPr/>
          <p:nvPr/>
        </p:nvSpPr>
        <p:spPr>
          <a:xfrm flipV="1">
            <a:off x="7601480" y="4067392"/>
            <a:ext cx="558518" cy="385867"/>
          </a:xfrm>
          <a:prstGeom prst="rightArrow">
            <a:avLst/>
          </a:prstGeom>
          <a:solidFill>
            <a:srgbClr val="D61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207187CA-0E82-6C4C-9949-7EF772B34942}"/>
              </a:ext>
            </a:extLst>
          </p:cNvPr>
          <p:cNvSpPr/>
          <p:nvPr/>
        </p:nvSpPr>
        <p:spPr>
          <a:xfrm>
            <a:off x="9526141" y="4072009"/>
            <a:ext cx="595512" cy="41142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69E75446-F3BF-024A-8C54-34E2307CA179}"/>
              </a:ext>
            </a:extLst>
          </p:cNvPr>
          <p:cNvSpPr/>
          <p:nvPr/>
        </p:nvSpPr>
        <p:spPr>
          <a:xfrm>
            <a:off x="10580584" y="4063771"/>
            <a:ext cx="595512" cy="411424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&quot;No&quot; Symbol 79">
            <a:extLst>
              <a:ext uri="{FF2B5EF4-FFF2-40B4-BE49-F238E27FC236}">
                <a16:creationId xmlns:a16="http://schemas.microsoft.com/office/drawing/2014/main" id="{885263BC-FF22-904C-8097-440EA7803D8A}"/>
              </a:ext>
            </a:extLst>
          </p:cNvPr>
          <p:cNvSpPr/>
          <p:nvPr/>
        </p:nvSpPr>
        <p:spPr>
          <a:xfrm>
            <a:off x="8662086" y="4077728"/>
            <a:ext cx="345989" cy="345989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9994435F-805F-A84C-ACC9-F8697BACCED5}"/>
              </a:ext>
            </a:extLst>
          </p:cNvPr>
          <p:cNvSpPr/>
          <p:nvPr/>
        </p:nvSpPr>
        <p:spPr>
          <a:xfrm flipV="1">
            <a:off x="8239485" y="5809782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0EA3F7D-7893-DD42-BFCE-FC51852E984A}"/>
              </a:ext>
            </a:extLst>
          </p:cNvPr>
          <p:cNvSpPr/>
          <p:nvPr/>
        </p:nvSpPr>
        <p:spPr>
          <a:xfrm flipV="1">
            <a:off x="8824372" y="5813901"/>
            <a:ext cx="513635" cy="3548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6DD88C60-A45D-1249-9C58-A83B6F9C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10" y="6264745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BD349BFE-CE3E-4E47-8628-77985BD5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664" y="6268864"/>
            <a:ext cx="513425" cy="4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ight Arrow 86">
            <a:extLst>
              <a:ext uri="{FF2B5EF4-FFF2-40B4-BE49-F238E27FC236}">
                <a16:creationId xmlns:a16="http://schemas.microsoft.com/office/drawing/2014/main" id="{9A3770A4-28C0-834E-B74A-670A851C72A8}"/>
              </a:ext>
            </a:extLst>
          </p:cNvPr>
          <p:cNvSpPr/>
          <p:nvPr/>
        </p:nvSpPr>
        <p:spPr>
          <a:xfrm flipV="1">
            <a:off x="10517052" y="5809782"/>
            <a:ext cx="513635" cy="354857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E012B3-59D5-6A48-A72C-7047F2F3EE99}"/>
              </a:ext>
            </a:extLst>
          </p:cNvPr>
          <p:cNvSpPr/>
          <p:nvPr/>
        </p:nvSpPr>
        <p:spPr>
          <a:xfrm>
            <a:off x="10120184" y="5725296"/>
            <a:ext cx="1264509" cy="1021493"/>
          </a:xfrm>
          <a:prstGeom prst="rect">
            <a:avLst/>
          </a:prstGeom>
          <a:solidFill>
            <a:schemeClr val="accent3">
              <a:lumMod val="7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325BD1-43AB-D447-ADE7-5B5F76A21054}"/>
              </a:ext>
            </a:extLst>
          </p:cNvPr>
          <p:cNvSpPr/>
          <p:nvPr/>
        </p:nvSpPr>
        <p:spPr>
          <a:xfrm>
            <a:off x="3431060" y="570124"/>
            <a:ext cx="8456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g_d0_f4"/>
              </a:rPr>
              <a:t>Ortholog group is the set of genes that are descended from a single gene in the last common ancestor of all the species being considered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7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7DF19AC-977B-2442-8C76-010A080E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8CC4EC-4D7C-2A44-99F9-CF45C9A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860"/>
            <a:ext cx="6551827" cy="32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2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638492-075D-6F40-B818-CF570782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860"/>
            <a:ext cx="6551827" cy="3258672"/>
          </a:xfrm>
          <a:prstGeom prst="rect">
            <a:avLst/>
          </a:prstGeom>
        </p:spPr>
      </p:pic>
      <p:pic>
        <p:nvPicPr>
          <p:cNvPr id="12290" name="Picture 2" descr="Image result for orthomcl">
            <a:extLst>
              <a:ext uri="{FF2B5EF4-FFF2-40B4-BE49-F238E27FC236}">
                <a16:creationId xmlns:a16="http://schemas.microsoft.com/office/drawing/2014/main" id="{C74D0A93-CBAA-C543-A90F-732F6771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21" y="0"/>
            <a:ext cx="3629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3A292-8BA8-6241-8E5E-C7B4C62B7FD8}"/>
              </a:ext>
            </a:extLst>
          </p:cNvPr>
          <p:cNvSpPr txBox="1"/>
          <p:nvPr/>
        </p:nvSpPr>
        <p:spPr>
          <a:xfrm>
            <a:off x="7920681" y="321275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Parsing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2BA23-D946-C347-A4E9-634854455F43}"/>
              </a:ext>
            </a:extLst>
          </p:cNvPr>
          <p:cNvSpPr txBox="1"/>
          <p:nvPr/>
        </p:nvSpPr>
        <p:spPr>
          <a:xfrm>
            <a:off x="6985688" y="434134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DB creation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769A8-E4B0-FA47-B40E-BA5A71E58C17}"/>
              </a:ext>
            </a:extLst>
          </p:cNvPr>
          <p:cNvSpPr txBox="1"/>
          <p:nvPr/>
        </p:nvSpPr>
        <p:spPr>
          <a:xfrm>
            <a:off x="6446110" y="6100120"/>
            <a:ext cx="215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downstream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B29A9-D3E2-0A4F-9A19-E0828FDDDF35}"/>
              </a:ext>
            </a:extLst>
          </p:cNvPr>
          <p:cNvSpPr txBox="1"/>
          <p:nvPr/>
        </p:nvSpPr>
        <p:spPr>
          <a:xfrm>
            <a:off x="6676767" y="17093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36594-A818-F948-979E-7DC29FA42B2A}"/>
              </a:ext>
            </a:extLst>
          </p:cNvPr>
          <p:cNvSpPr txBox="1"/>
          <p:nvPr/>
        </p:nvSpPr>
        <p:spPr>
          <a:xfrm>
            <a:off x="8299621" y="564291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033940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638492-075D-6F40-B818-CF570782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860"/>
            <a:ext cx="6551827" cy="3258672"/>
          </a:xfrm>
          <a:prstGeom prst="rect">
            <a:avLst/>
          </a:prstGeom>
        </p:spPr>
      </p:pic>
      <p:pic>
        <p:nvPicPr>
          <p:cNvPr id="12290" name="Picture 2" descr="Image result for orthomcl">
            <a:extLst>
              <a:ext uri="{FF2B5EF4-FFF2-40B4-BE49-F238E27FC236}">
                <a16:creationId xmlns:a16="http://schemas.microsoft.com/office/drawing/2014/main" id="{C74D0A93-CBAA-C543-A90F-732F6771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21" y="0"/>
            <a:ext cx="3629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3A292-8BA8-6241-8E5E-C7B4C62B7FD8}"/>
              </a:ext>
            </a:extLst>
          </p:cNvPr>
          <p:cNvSpPr txBox="1"/>
          <p:nvPr/>
        </p:nvSpPr>
        <p:spPr>
          <a:xfrm>
            <a:off x="7920681" y="3212757"/>
            <a:ext cx="169790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Parsing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2BA23-D946-C347-A4E9-634854455F43}"/>
              </a:ext>
            </a:extLst>
          </p:cNvPr>
          <p:cNvSpPr txBox="1"/>
          <p:nvPr/>
        </p:nvSpPr>
        <p:spPr>
          <a:xfrm>
            <a:off x="6985688" y="4341341"/>
            <a:ext cx="201850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DB creation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769A8-E4B0-FA47-B40E-BA5A71E58C17}"/>
              </a:ext>
            </a:extLst>
          </p:cNvPr>
          <p:cNvSpPr txBox="1"/>
          <p:nvPr/>
        </p:nvSpPr>
        <p:spPr>
          <a:xfrm>
            <a:off x="6446110" y="6100120"/>
            <a:ext cx="21541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 downstream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B29A9-D3E2-0A4F-9A19-E0828FDDDF35}"/>
              </a:ext>
            </a:extLst>
          </p:cNvPr>
          <p:cNvSpPr txBox="1"/>
          <p:nvPr/>
        </p:nvSpPr>
        <p:spPr>
          <a:xfrm>
            <a:off x="6676767" y="1709352"/>
            <a:ext cx="15696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Sequence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36594-A818-F948-979E-7DC29FA42B2A}"/>
              </a:ext>
            </a:extLst>
          </p:cNvPr>
          <p:cNvSpPr txBox="1"/>
          <p:nvPr/>
        </p:nvSpPr>
        <p:spPr>
          <a:xfrm>
            <a:off x="8299621" y="5642919"/>
            <a:ext cx="132600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43635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638492-075D-6F40-B818-CF570782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829"/>
            <a:ext cx="4263081" cy="2120322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DC0802E-00B0-414B-8053-E6182C03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095" y="0"/>
            <a:ext cx="6519905" cy="186177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F61202-2D31-AE4B-8A48-DDD3C6AD2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522" y="1925145"/>
            <a:ext cx="5910477" cy="2681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55A9E3-BA42-1A44-967D-114980218722}"/>
              </a:ext>
            </a:extLst>
          </p:cNvPr>
          <p:cNvSpPr txBox="1"/>
          <p:nvPr/>
        </p:nvSpPr>
        <p:spPr>
          <a:xfrm>
            <a:off x="10354962" y="17052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FastOrtho</a:t>
            </a:r>
            <a:endParaRPr lang="en-US" b="1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A73796-F3E5-1D4D-831C-895C80441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057" y="4508157"/>
            <a:ext cx="5441006" cy="2349843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0A92C64-AD23-6541-B487-9C0FDC5566BE}"/>
              </a:ext>
            </a:extLst>
          </p:cNvPr>
          <p:cNvCxnSpPr>
            <a:cxnSpLocks/>
            <a:stCxn id="6" idx="1"/>
            <a:endCxn id="15" idx="1"/>
          </p:cNvCxnSpPr>
          <p:nvPr/>
        </p:nvCxnSpPr>
        <p:spPr>
          <a:xfrm rot="10800000" flipH="1" flipV="1">
            <a:off x="5672095" y="930889"/>
            <a:ext cx="67962" cy="4752189"/>
          </a:xfrm>
          <a:prstGeom prst="bentConnector3">
            <a:avLst>
              <a:gd name="adj1" fmla="val -336364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1647C9-E6F1-9E4F-892A-C26EFCABFA9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63081" y="3265990"/>
            <a:ext cx="1124465" cy="0"/>
          </a:xfrm>
          <a:prstGeom prst="straightConnector1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94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-1" y="0"/>
            <a:ext cx="5301049" cy="1210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Identifying </a:t>
            </a:r>
            <a:r>
              <a:rPr lang="en-US" sz="3600" b="1" dirty="0" err="1"/>
              <a:t>orthology</a:t>
            </a:r>
            <a:r>
              <a:rPr lang="en-US" sz="3600" b="1" dirty="0"/>
              <a:t> using sequence data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56C95D-9974-254E-9442-702BB70A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01" y="2391709"/>
            <a:ext cx="5441006" cy="2349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CD7D5-46D9-5E45-A80A-B32AD535B1F1}"/>
              </a:ext>
            </a:extLst>
          </p:cNvPr>
          <p:cNvSpPr txBox="1"/>
          <p:nvPr/>
        </p:nvSpPr>
        <p:spPr>
          <a:xfrm>
            <a:off x="6475750" y="1882703"/>
            <a:ext cx="54714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Short sequences cannot produce large bit scores or low e-values.</a:t>
            </a:r>
          </a:p>
          <a:p>
            <a:endParaRPr lang="en-US" i="1" dirty="0"/>
          </a:p>
          <a:p>
            <a:r>
              <a:rPr lang="en-US" i="1" dirty="0"/>
              <a:t>Long sequences produce many hits with scores better than those for the best hits of short sequences.</a:t>
            </a:r>
          </a:p>
          <a:p>
            <a:endParaRPr lang="en-US" i="1" dirty="0"/>
          </a:p>
          <a:p>
            <a:r>
              <a:rPr lang="en-US" i="1" dirty="0"/>
              <a:t>Methods based on BLAST scores in the absence of gene length information result in a large number of missing genes from </a:t>
            </a:r>
            <a:r>
              <a:rPr lang="en-US" i="1" dirty="0" err="1"/>
              <a:t>orthogroups</a:t>
            </a:r>
            <a:r>
              <a:rPr lang="en-US" i="1" dirty="0"/>
              <a:t> that contain short genes and a large number of incorrectly clustered genes.</a:t>
            </a:r>
          </a:p>
        </p:txBody>
      </p:sp>
    </p:spTree>
    <p:extLst>
      <p:ext uri="{BB962C8B-B14F-4D97-AF65-F5344CB8AC3E}">
        <p14:creationId xmlns:p14="http://schemas.microsoft.com/office/powerpoint/2010/main" val="101944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endParaRPr lang="en-US" sz="3600" b="1" dirty="0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3E62B15-4100-8E47-BDFC-EA9680043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2" y="0"/>
            <a:ext cx="456796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87FBCE-ECEC-C046-8AF7-9EA565172172}"/>
              </a:ext>
            </a:extLst>
          </p:cNvPr>
          <p:cNvSpPr txBox="1"/>
          <p:nvPr/>
        </p:nvSpPr>
        <p:spPr>
          <a:xfrm>
            <a:off x="5891134" y="1762781"/>
            <a:ext cx="54714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Short sequences cannot produce large bit scores or low e-values.</a:t>
            </a:r>
          </a:p>
          <a:p>
            <a:endParaRPr lang="en-US" i="1" dirty="0"/>
          </a:p>
          <a:p>
            <a:r>
              <a:rPr lang="en-US" i="1" dirty="0"/>
              <a:t>Long sequences produce many hits with scores better than those for the best hits of short sequences.</a:t>
            </a:r>
          </a:p>
          <a:p>
            <a:endParaRPr lang="en-US" i="1" dirty="0"/>
          </a:p>
          <a:p>
            <a:r>
              <a:rPr lang="en-US" i="1" dirty="0"/>
              <a:t>Methods based on BLAST scores in the absence of gene length information result in a large number of missing genes from </a:t>
            </a:r>
            <a:r>
              <a:rPr lang="en-US" i="1" dirty="0" err="1"/>
              <a:t>orthogroups</a:t>
            </a:r>
            <a:r>
              <a:rPr lang="en-US" i="1" dirty="0"/>
              <a:t> that contain short genes and a large number of incorrectly clustered genes.</a:t>
            </a:r>
          </a:p>
        </p:txBody>
      </p:sp>
    </p:spTree>
    <p:extLst>
      <p:ext uri="{BB962C8B-B14F-4D97-AF65-F5344CB8AC3E}">
        <p14:creationId xmlns:p14="http://schemas.microsoft.com/office/powerpoint/2010/main" val="238474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endParaRPr lang="en-US" sz="3600" b="1" dirty="0"/>
          </a:p>
        </p:txBody>
      </p:sp>
      <p:pic>
        <p:nvPicPr>
          <p:cNvPr id="13314" name="Picture 2" descr="Image result for orthofinder">
            <a:extLst>
              <a:ext uri="{FF2B5EF4-FFF2-40B4-BE49-F238E27FC236}">
                <a16:creationId xmlns:a16="http://schemas.microsoft.com/office/drawing/2014/main" id="{CE8CCF5F-7C28-CE42-9846-361A1E535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12" y="685090"/>
            <a:ext cx="5920889" cy="59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E399A-ABC3-5140-A8E8-E89FB6E13F87}"/>
              </a:ext>
            </a:extLst>
          </p:cNvPr>
          <p:cNvSpPr txBox="1"/>
          <p:nvPr/>
        </p:nvSpPr>
        <p:spPr>
          <a:xfrm>
            <a:off x="9360006" y="1619411"/>
            <a:ext cx="156966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Sequence 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2D2D9-86F2-2346-83CB-4ABB02B91F38}"/>
              </a:ext>
            </a:extLst>
          </p:cNvPr>
          <p:cNvSpPr txBox="1"/>
          <p:nvPr/>
        </p:nvSpPr>
        <p:spPr>
          <a:xfrm>
            <a:off x="695691" y="3807975"/>
            <a:ext cx="239039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Score normalization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7A856-43FA-D448-89D7-AA65DE799B9F}"/>
              </a:ext>
            </a:extLst>
          </p:cNvPr>
          <p:cNvSpPr txBox="1"/>
          <p:nvPr/>
        </p:nvSpPr>
        <p:spPr>
          <a:xfrm>
            <a:off x="1717520" y="5639273"/>
            <a:ext cx="132600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937990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FD65DB-6817-504C-84B7-FAFD4494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08" y="1137794"/>
            <a:ext cx="8435105" cy="46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5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AA62-B019-5245-AC7C-315D971A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Homology and common ancestry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3FE4EF-0E16-AF43-A9B2-A4C99AAE2BCC}"/>
              </a:ext>
            </a:extLst>
          </p:cNvPr>
          <p:cNvGrpSpPr/>
          <p:nvPr/>
        </p:nvGrpSpPr>
        <p:grpSpPr>
          <a:xfrm>
            <a:off x="1466741" y="3262896"/>
            <a:ext cx="3221793" cy="545898"/>
            <a:chOff x="2726247" y="4558051"/>
            <a:chExt cx="1596221" cy="270462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EC1B75B-6A80-7740-A8BE-65E5CD57B8B5}"/>
                </a:ext>
              </a:extLst>
            </p:cNvPr>
            <p:cNvSpPr/>
            <p:nvPr/>
          </p:nvSpPr>
          <p:spPr>
            <a:xfrm>
              <a:off x="3127829" y="4558051"/>
              <a:ext cx="391471" cy="27045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546E905F-C0AD-5E40-AA92-670851D69D8B}"/>
                </a:ext>
              </a:extLst>
            </p:cNvPr>
            <p:cNvSpPr/>
            <p:nvPr/>
          </p:nvSpPr>
          <p:spPr>
            <a:xfrm>
              <a:off x="3529412" y="4558055"/>
              <a:ext cx="391471" cy="270458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0FB22BC-B7D5-1C47-A63F-21996148131C}"/>
                </a:ext>
              </a:extLst>
            </p:cNvPr>
            <p:cNvSpPr/>
            <p:nvPr/>
          </p:nvSpPr>
          <p:spPr>
            <a:xfrm>
              <a:off x="2726247" y="4558051"/>
              <a:ext cx="391470" cy="27045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BB78FF71-7087-7440-BF01-96FD0B33DB14}"/>
                </a:ext>
              </a:extLst>
            </p:cNvPr>
            <p:cNvSpPr/>
            <p:nvPr/>
          </p:nvSpPr>
          <p:spPr>
            <a:xfrm>
              <a:off x="3930997" y="4558055"/>
              <a:ext cx="391471" cy="270458"/>
            </a:xfrm>
            <a:prstGeom prst="rightArrow">
              <a:avLst/>
            </a:prstGeom>
            <a:solidFill>
              <a:srgbClr val="D61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0A8052-5AEA-0B46-BD65-DD908476981E}"/>
              </a:ext>
            </a:extLst>
          </p:cNvPr>
          <p:cNvGrpSpPr/>
          <p:nvPr/>
        </p:nvGrpSpPr>
        <p:grpSpPr>
          <a:xfrm>
            <a:off x="8002308" y="3392779"/>
            <a:ext cx="2433850" cy="546087"/>
            <a:chOff x="10758459" y="2620023"/>
            <a:chExt cx="919336" cy="206273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A30F04B0-F857-5248-A752-D59B802055E3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985D9AC5-0827-A544-B70D-8BD1029A35C8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D887D2-BEA5-4F41-9907-904123C9AC0A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46050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31398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16744" y="6061666"/>
            <a:ext cx="763910" cy="527766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02093" y="6061666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A57FC-D9C6-154D-8329-92D8D9FF51C5}"/>
              </a:ext>
            </a:extLst>
          </p:cNvPr>
          <p:cNvCxnSpPr/>
          <p:nvPr/>
        </p:nvCxnSpPr>
        <p:spPr>
          <a:xfrm>
            <a:off x="0" y="1182733"/>
            <a:ext cx="10374086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494EB7-0478-824D-8DD2-F6B61329B993}"/>
              </a:ext>
            </a:extLst>
          </p:cNvPr>
          <p:cNvGrpSpPr/>
          <p:nvPr/>
        </p:nvGrpSpPr>
        <p:grpSpPr>
          <a:xfrm>
            <a:off x="7427525" y="6011020"/>
            <a:ext cx="3246461" cy="546087"/>
            <a:chOff x="10758459" y="2620023"/>
            <a:chExt cx="1226283" cy="206273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16966A93-E71F-6243-ADD3-723796746097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164AB530-8A27-524D-883B-91D5DD0FDA21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F1EAF43C-B539-9C4F-9C4A-722150E0A6A4}"/>
                </a:ext>
              </a:extLst>
            </p:cNvPr>
            <p:cNvSpPr/>
            <p:nvPr/>
          </p:nvSpPr>
          <p:spPr>
            <a:xfrm>
              <a:off x="11686174" y="2620023"/>
              <a:ext cx="298568" cy="206273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8E765562-A022-C240-AB5C-AA2251F306F4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65" y="1514017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796294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581641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19" y="4207910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61236" y="29515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865453" y="570824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3119" y="1342664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08380" y="30807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565667" y="3830491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45032" y="562915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</p:spTree>
    <p:extLst>
      <p:ext uri="{BB962C8B-B14F-4D97-AF65-F5344CB8AC3E}">
        <p14:creationId xmlns:p14="http://schemas.microsoft.com/office/powerpoint/2010/main" val="4002775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4098" name="Picture 2" descr="Fig. 2">
            <a:extLst>
              <a:ext uri="{FF2B5EF4-FFF2-40B4-BE49-F238E27FC236}">
                <a16:creationId xmlns:a16="http://schemas.microsoft.com/office/drawing/2014/main" id="{534E71BB-2D53-F844-8784-83A1A187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656807"/>
            <a:ext cx="10277476" cy="598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8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8" name="Picture 26" descr="Fig. 3">
            <a:extLst>
              <a:ext uri="{FF2B5EF4-FFF2-40B4-BE49-F238E27FC236}">
                <a16:creationId xmlns:a16="http://schemas.microsoft.com/office/drawing/2014/main" id="{320412F8-982C-E24E-98BA-30AEFF72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96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7820E-3798-0441-A0D4-D33DF8889858}"/>
              </a:ext>
            </a:extLst>
          </p:cNvPr>
          <p:cNvSpPr txBox="1"/>
          <p:nvPr/>
        </p:nvSpPr>
        <p:spPr>
          <a:xfrm>
            <a:off x="620712" y="5094287"/>
            <a:ext cx="1094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Ciona</a:t>
            </a:r>
            <a:r>
              <a:rPr lang="en-US" i="1" dirty="0"/>
              <a:t> intestinalis</a:t>
            </a:r>
            <a:r>
              <a:rPr lang="en-US" dirty="0"/>
              <a:t>, </a:t>
            </a:r>
            <a:r>
              <a:rPr lang="en-US" i="1" dirty="0"/>
              <a:t>Danio rerio</a:t>
            </a:r>
            <a:r>
              <a:rPr lang="en-US" dirty="0"/>
              <a:t>, </a:t>
            </a:r>
            <a:r>
              <a:rPr lang="en-US" i="1" dirty="0" err="1"/>
              <a:t>Oryzias</a:t>
            </a:r>
            <a:r>
              <a:rPr lang="en-US" i="1" dirty="0"/>
              <a:t> </a:t>
            </a:r>
            <a:r>
              <a:rPr lang="en-US" i="1" dirty="0" err="1"/>
              <a:t>latipes</a:t>
            </a:r>
            <a:r>
              <a:rPr lang="en-US" dirty="0"/>
              <a:t>, </a:t>
            </a:r>
            <a:r>
              <a:rPr lang="en-US" i="1" dirty="0"/>
              <a:t>Xenopus tropicalis</a:t>
            </a:r>
            <a:r>
              <a:rPr lang="en-US" dirty="0"/>
              <a:t>, </a:t>
            </a:r>
            <a:r>
              <a:rPr lang="en-US" i="1" dirty="0"/>
              <a:t>Gallus </a:t>
            </a:r>
            <a:r>
              <a:rPr lang="en-US" i="1" dirty="0" err="1"/>
              <a:t>gallus</a:t>
            </a:r>
            <a:r>
              <a:rPr lang="en-US" dirty="0"/>
              <a:t>, </a:t>
            </a:r>
            <a:r>
              <a:rPr lang="en-US" i="1" dirty="0" err="1"/>
              <a:t>Monodelphis</a:t>
            </a:r>
            <a:r>
              <a:rPr lang="en-US" i="1" dirty="0"/>
              <a:t> </a:t>
            </a:r>
            <a:r>
              <a:rPr lang="en-US" i="1" dirty="0" err="1"/>
              <a:t>domestica</a:t>
            </a:r>
            <a:r>
              <a:rPr lang="en-US" dirty="0"/>
              <a:t>, </a:t>
            </a:r>
            <a:r>
              <a:rPr lang="en-US" i="1" dirty="0"/>
              <a:t>Mus musculus</a:t>
            </a:r>
            <a:r>
              <a:rPr lang="en-US" dirty="0"/>
              <a:t>, </a:t>
            </a:r>
            <a:r>
              <a:rPr lang="en-US" i="1" dirty="0"/>
              <a:t>Rattus norvegicus</a:t>
            </a:r>
            <a:r>
              <a:rPr lang="en-US" dirty="0"/>
              <a:t>, </a:t>
            </a:r>
            <a:r>
              <a:rPr lang="en-US" i="1" dirty="0"/>
              <a:t>Pan troglodytes</a:t>
            </a:r>
            <a:r>
              <a:rPr lang="en-US" dirty="0"/>
              <a:t>, and </a:t>
            </a:r>
            <a:r>
              <a:rPr lang="en-US" i="1" dirty="0"/>
              <a:t>Homo sapiens</a:t>
            </a:r>
            <a:r>
              <a:rPr lang="en-US" dirty="0"/>
              <a:t>.</a:t>
            </a:r>
          </a:p>
        </p:txBody>
      </p:sp>
      <p:pic>
        <p:nvPicPr>
          <p:cNvPr id="3074" name="Picture 2" descr="Image result for Ciona intestinalis">
            <a:extLst>
              <a:ext uri="{FF2B5EF4-FFF2-40B4-BE49-F238E27FC236}">
                <a16:creationId xmlns:a16="http://schemas.microsoft.com/office/drawing/2014/main" id="{A7F6DC8A-E9EE-3148-83BF-04260212C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1" y="3786186"/>
            <a:ext cx="862862" cy="12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nio rerio">
            <a:extLst>
              <a:ext uri="{FF2B5EF4-FFF2-40B4-BE49-F238E27FC236}">
                <a16:creationId xmlns:a16="http://schemas.microsoft.com/office/drawing/2014/main" id="{D6D1CC90-5888-034F-B6E3-01C4AAD4B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9" b="89796" l="13659" r="88049">
                        <a14:foregroundMark x1="17439" y1="39286" x2="72561" y2="53316"/>
                        <a14:foregroundMark x1="72561" y1="53316" x2="64756" y2="51276"/>
                        <a14:foregroundMark x1="30854" y1="29847" x2="15488" y2="33929"/>
                        <a14:foregroundMark x1="31220" y1="26531" x2="22561" y2="45153"/>
                        <a14:foregroundMark x1="64024" y1="33163" x2="64756" y2="29082"/>
                        <a14:foregroundMark x1="59268" y1="54592" x2="66951" y2="61224"/>
                        <a14:foregroundMark x1="76220" y1="53316" x2="77805" y2="49745"/>
                        <a14:foregroundMark x1="77439" y1="44643" x2="78415" y2="45153"/>
                        <a14:foregroundMark x1="81341" y1="45153" x2="82561" y2="45153"/>
                        <a14:foregroundMark x1="82927" y1="44643" x2="83171" y2="46429"/>
                        <a14:foregroundMark x1="83902" y1="47194" x2="87073" y2="53316"/>
                        <a14:foregroundMark x1="86463" y1="52551" x2="86463" y2="52551"/>
                        <a14:foregroundMark x1="84146" y1="57908" x2="84146" y2="57908"/>
                        <a14:foregroundMark x1="81951" y1="55102" x2="80000" y2="55102"/>
                        <a14:foregroundMark x1="75244" y1="52551" x2="75244" y2="52551"/>
                        <a14:foregroundMark x1="84878" y1="53827" x2="86707" y2="49745"/>
                        <a14:foregroundMark x1="87683" y1="44643" x2="87683" y2="44643"/>
                        <a14:foregroundMark x1="88049" y1="33163" x2="88049" y2="33163"/>
                        <a14:foregroundMark x1="86707" y1="37245" x2="86707" y2="37245"/>
                        <a14:foregroundMark x1="85488" y1="35204" x2="80732" y2="38520"/>
                        <a14:foregroundMark x1="82927" y1="33163" x2="74878" y2="40561"/>
                        <a14:foregroundMark x1="76220" y1="35204" x2="86707" y2="34439"/>
                        <a14:foregroundMark x1="22195" y1="48469" x2="13659" y2="35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85" r="8043"/>
          <a:stretch/>
        </p:blipFill>
        <p:spPr bwMode="auto">
          <a:xfrm>
            <a:off x="2611436" y="4242894"/>
            <a:ext cx="1203867" cy="7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Oryzias latipes">
            <a:extLst>
              <a:ext uri="{FF2B5EF4-FFF2-40B4-BE49-F238E27FC236}">
                <a16:creationId xmlns:a16="http://schemas.microsoft.com/office/drawing/2014/main" id="{1860DBCA-4632-4F42-98B0-C9E40B3B6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200" b="65467" l="19300" r="81100">
                        <a14:foregroundMark x1="23100" y1="47467" x2="49900" y2="49333"/>
                        <a14:foregroundMark x1="49900" y1="49333" x2="59700" y2="48933"/>
                        <a14:foregroundMark x1="19300" y1="49333" x2="19300" y2="49333"/>
                        <a14:foregroundMark x1="74600" y1="49733" x2="81100" y2="50800"/>
                        <a14:foregroundMark x1="77000" y1="51467" x2="76500" y2="44667"/>
                        <a14:foregroundMark x1="64600" y1="41333" x2="68100" y2="4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33888" r="12361" b="30741"/>
          <a:stretch/>
        </p:blipFill>
        <p:spPr bwMode="auto">
          <a:xfrm>
            <a:off x="4173537" y="4455854"/>
            <a:ext cx="1250703" cy="4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Xenopus tropicalis">
            <a:extLst>
              <a:ext uri="{FF2B5EF4-FFF2-40B4-BE49-F238E27FC236}">
                <a16:creationId xmlns:a16="http://schemas.microsoft.com/office/drawing/2014/main" id="{F78CC0FF-0B64-E84B-BF5E-B48C971F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2" y="4173090"/>
            <a:ext cx="1091671" cy="96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gallus gallus transparency">
            <a:extLst>
              <a:ext uri="{FF2B5EF4-FFF2-40B4-BE49-F238E27FC236}">
                <a16:creationId xmlns:a16="http://schemas.microsoft.com/office/drawing/2014/main" id="{95B6BF00-BFC0-A842-8924-D0F86E450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4074293"/>
            <a:ext cx="1463416" cy="11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Monodelphis domestica">
            <a:extLst>
              <a:ext uri="{FF2B5EF4-FFF2-40B4-BE49-F238E27FC236}">
                <a16:creationId xmlns:a16="http://schemas.microsoft.com/office/drawing/2014/main" id="{D8644783-F499-B146-B3F1-91B408BE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9" b="97154" l="10000" r="90000">
                        <a14:foregroundMark x1="48000" y1="60366" x2="54000" y2="58537"/>
                        <a14:foregroundMark x1="55667" y1="57317" x2="57000" y2="58333"/>
                        <a14:foregroundMark x1="57167" y1="57927" x2="50167" y2="61585"/>
                        <a14:foregroundMark x1="50167" y1="61585" x2="49000" y2="63211"/>
                        <a14:foregroundMark x1="34833" y1="79472" x2="40500" y2="74797"/>
                        <a14:foregroundMark x1="40500" y1="74797" x2="56500" y2="70732"/>
                        <a14:foregroundMark x1="56500" y1="70732" x2="60500" y2="61585"/>
                        <a14:foregroundMark x1="60500" y1="61585" x2="73667" y2="59146"/>
                        <a14:foregroundMark x1="73667" y1="59146" x2="80000" y2="60976"/>
                        <a14:foregroundMark x1="80000" y1="60976" x2="82833" y2="68293"/>
                        <a14:foregroundMark x1="82833" y1="68293" x2="80833" y2="88211"/>
                        <a14:foregroundMark x1="80833" y1="88211" x2="73667" y2="93496"/>
                        <a14:foregroundMark x1="73667" y1="93496" x2="52333" y2="98374"/>
                        <a14:foregroundMark x1="52333" y1="98374" x2="46000" y2="97154"/>
                        <a14:foregroundMark x1="46000" y1="97154" x2="41167" y2="89024"/>
                        <a14:foregroundMark x1="41167" y1="89024" x2="38833" y2="78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213" y="3940454"/>
            <a:ext cx="1391624" cy="114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mus musculus">
            <a:extLst>
              <a:ext uri="{FF2B5EF4-FFF2-40B4-BE49-F238E27FC236}">
                <a16:creationId xmlns:a16="http://schemas.microsoft.com/office/drawing/2014/main" id="{03905187-E497-2A44-B091-91711AAD1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8" y="5732805"/>
            <a:ext cx="1464745" cy="96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Rattus norvegicus">
            <a:extLst>
              <a:ext uri="{FF2B5EF4-FFF2-40B4-BE49-F238E27FC236}">
                <a16:creationId xmlns:a16="http://schemas.microsoft.com/office/drawing/2014/main" id="{B577F1E4-ECCC-604C-BBE1-350430701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5732805"/>
            <a:ext cx="1265995" cy="74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pan troglodytes">
            <a:extLst>
              <a:ext uri="{FF2B5EF4-FFF2-40B4-BE49-F238E27FC236}">
                <a16:creationId xmlns:a16="http://schemas.microsoft.com/office/drawing/2014/main" id="{80113086-E26C-BF45-85D2-F0310AE6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630" b="93923" l="9319" r="97491">
                        <a14:foregroundMark x1="63082" y1="11050" x2="80645" y2="13812"/>
                        <a14:foregroundMark x1="80645" y1="13812" x2="82079" y2="39779"/>
                        <a14:foregroundMark x1="82079" y1="39779" x2="93190" y2="58011"/>
                        <a14:foregroundMark x1="93190" y1="58011" x2="87455" y2="79006"/>
                        <a14:foregroundMark x1="87455" y1="79006" x2="74910" y2="92265"/>
                        <a14:foregroundMark x1="74910" y1="92265" x2="60932" y2="94475"/>
                        <a14:foregroundMark x1="60932" y1="94475" x2="44086" y2="89503"/>
                        <a14:foregroundMark x1="51883" y1="81323" x2="69892" y2="62431"/>
                        <a14:foregroundMark x1="44086" y1="89503" x2="48900" y2="84453"/>
                        <a14:foregroundMark x1="69892" y1="62431" x2="73477" y2="42541"/>
                        <a14:foregroundMark x1="73477" y1="42541" x2="67384" y2="22652"/>
                        <a14:foregroundMark x1="67384" y1="22652" x2="60932" y2="12707"/>
                        <a14:foregroundMark x1="66667" y1="8840" x2="75627" y2="7182"/>
                        <a14:foregroundMark x1="88889" y1="35359" x2="95699" y2="43646"/>
                        <a14:foregroundMark x1="91105" y1="32254" x2="97491" y2="38674"/>
                        <a14:foregroundMark x1="53047" y1="27072" x2="52330" y2="36464"/>
                        <a14:backgroundMark x1="50538" y1="12707" x2="42652" y2="32597"/>
                        <a14:backgroundMark x1="42652" y1="32597" x2="52330" y2="49171"/>
                        <a14:backgroundMark x1="52330" y1="49171" x2="43369" y2="66298"/>
                        <a14:backgroundMark x1="43369" y1="66298" x2="24014" y2="66851"/>
                        <a14:backgroundMark x1="93548" y1="20994" x2="95341" y2="30387"/>
                        <a14:backgroundMark x1="49462" y1="66851" x2="42652" y2="75138"/>
                        <a14:backgroundMark x1="49462" y1="70166" x2="44803" y2="80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1" y="5732805"/>
            <a:ext cx="1402333" cy="90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John cena">
            <a:extLst>
              <a:ext uri="{FF2B5EF4-FFF2-40B4-BE49-F238E27FC236}">
                <a16:creationId xmlns:a16="http://schemas.microsoft.com/office/drawing/2014/main" id="{03A40928-8B0E-D049-BD16-A8E8E9E2B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6470" b="89898" l="9978" r="89948">
                        <a14:foregroundMark x1="38198" y1="13734" x2="41847" y2="8967"/>
                        <a14:foregroundMark x1="41847" y1="8967" x2="48176" y2="7037"/>
                        <a14:foregroundMark x1="48176" y1="7037" x2="53537" y2="7264"/>
                        <a14:foregroundMark x1="53537" y1="7264" x2="56069" y2="13167"/>
                        <a14:foregroundMark x1="56069" y1="13167" x2="52494" y2="7378"/>
                        <a14:foregroundMark x1="52494" y1="7378" x2="47655" y2="5448"/>
                        <a14:foregroundMark x1="47655" y1="5448" x2="42219" y2="6470"/>
                        <a14:foregroundMark x1="42219" y1="6470" x2="38198" y2="13167"/>
                        <a14:foregroundMark x1="37453" y1="60840" x2="34698" y2="76277"/>
                        <a14:foregroundMark x1="34698" y1="76277" x2="37900" y2="68899"/>
                        <a14:foregroundMark x1="37900" y1="68899" x2="38421" y2="61862"/>
                        <a14:foregroundMark x1="61802" y1="54597" x2="68652" y2="67310"/>
                        <a14:foregroundMark x1="68652" y1="67310" x2="58377" y2="70034"/>
                        <a14:backgroundMark x1="69173" y1="3973" x2="67535" y2="12599"/>
                        <a14:backgroundMark x1="67535" y1="12599" x2="67461" y2="23383"/>
                        <a14:backgroundMark x1="67461" y1="23383" x2="72673" y2="33144"/>
                        <a14:backgroundMark x1="72673" y1="33144" x2="86299" y2="46084"/>
                        <a14:backgroundMark x1="86299" y1="46084" x2="87118" y2="46425"/>
                        <a14:backgroundMark x1="61430" y1="43700" x2="62472" y2="50511"/>
                        <a14:backgroundMark x1="62472" y1="50511" x2="73864" y2="51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2" y="5581174"/>
            <a:ext cx="1946274" cy="12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93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BF6CD-C1CE-C642-B0E8-A47B5617BC20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82DF1-2FCD-FD4D-BB48-31712582C883}"/>
              </a:ext>
            </a:extLst>
          </p:cNvPr>
          <p:cNvGrpSpPr/>
          <p:nvPr/>
        </p:nvGrpSpPr>
        <p:grpSpPr>
          <a:xfrm>
            <a:off x="1481731" y="2543369"/>
            <a:ext cx="3221793" cy="545898"/>
            <a:chOff x="2726247" y="4558051"/>
            <a:chExt cx="1596221" cy="27046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0FBFD60-20EA-3147-825B-877CDA82EFCE}"/>
                </a:ext>
              </a:extLst>
            </p:cNvPr>
            <p:cNvSpPr/>
            <p:nvPr/>
          </p:nvSpPr>
          <p:spPr>
            <a:xfrm>
              <a:off x="3127829" y="4558051"/>
              <a:ext cx="391471" cy="27045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608663B-8442-D846-BD4C-7561C0ACC7C1}"/>
                </a:ext>
              </a:extLst>
            </p:cNvPr>
            <p:cNvSpPr/>
            <p:nvPr/>
          </p:nvSpPr>
          <p:spPr>
            <a:xfrm>
              <a:off x="3529412" y="4558055"/>
              <a:ext cx="391471" cy="270458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BE5982D6-2494-1C4D-81EA-08825FA2CF5F}"/>
                </a:ext>
              </a:extLst>
            </p:cNvPr>
            <p:cNvSpPr/>
            <p:nvPr/>
          </p:nvSpPr>
          <p:spPr>
            <a:xfrm>
              <a:off x="2726247" y="4558051"/>
              <a:ext cx="391470" cy="27045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47B827B-A092-B842-A777-33098C0D0AAD}"/>
                </a:ext>
              </a:extLst>
            </p:cNvPr>
            <p:cNvSpPr/>
            <p:nvPr/>
          </p:nvSpPr>
          <p:spPr>
            <a:xfrm>
              <a:off x="3930997" y="4558055"/>
              <a:ext cx="391471" cy="270458"/>
            </a:xfrm>
            <a:prstGeom prst="rightArrow">
              <a:avLst/>
            </a:prstGeom>
            <a:solidFill>
              <a:srgbClr val="D61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84271C-C999-1140-B51A-231E93E14BDA}"/>
              </a:ext>
            </a:extLst>
          </p:cNvPr>
          <p:cNvGrpSpPr/>
          <p:nvPr/>
        </p:nvGrpSpPr>
        <p:grpSpPr>
          <a:xfrm>
            <a:off x="8017298" y="2673252"/>
            <a:ext cx="2433850" cy="546087"/>
            <a:chOff x="10758459" y="2620023"/>
            <a:chExt cx="919336" cy="206273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1E0B503F-F59F-814A-9E1B-37B4CE2A608A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3D20FC5-C44B-E643-8F40-38B5D079DB1A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AE2B7B23-9977-A44E-93B7-737280C2C221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A2E9794-1F54-C940-A755-03F86166CDE1}"/>
              </a:ext>
            </a:extLst>
          </p:cNvPr>
          <p:cNvSpPr/>
          <p:nvPr/>
        </p:nvSpPr>
        <p:spPr>
          <a:xfrm>
            <a:off x="1446388" y="5342139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C5CA231-7716-4644-8F77-9176756F4307}"/>
              </a:ext>
            </a:extLst>
          </p:cNvPr>
          <p:cNvSpPr/>
          <p:nvPr/>
        </p:nvSpPr>
        <p:spPr>
          <a:xfrm>
            <a:off x="2231734" y="5342139"/>
            <a:ext cx="763910" cy="527766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76B3D70-E1ED-F243-B5AB-0FE7CC28F76B}"/>
              </a:ext>
            </a:extLst>
          </p:cNvPr>
          <p:cNvSpPr/>
          <p:nvPr/>
        </p:nvSpPr>
        <p:spPr>
          <a:xfrm>
            <a:off x="3017083" y="5342139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F263B2-0337-914B-9CA6-92690C10FC87}"/>
              </a:ext>
            </a:extLst>
          </p:cNvPr>
          <p:cNvGrpSpPr/>
          <p:nvPr/>
        </p:nvGrpSpPr>
        <p:grpSpPr>
          <a:xfrm>
            <a:off x="7442515" y="5291493"/>
            <a:ext cx="3246461" cy="546087"/>
            <a:chOff x="10758459" y="2620023"/>
            <a:chExt cx="1226283" cy="206273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52911AB3-90C7-A542-9683-7C00F084BD24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DD19514C-F619-A04E-824C-8E7BF94EE511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92CE7A6D-E9AC-9241-A909-3CA1232E5394}"/>
                </a:ext>
              </a:extLst>
            </p:cNvPr>
            <p:cNvSpPr/>
            <p:nvPr/>
          </p:nvSpPr>
          <p:spPr>
            <a:xfrm>
              <a:off x="11686174" y="2620023"/>
              <a:ext cx="298568" cy="206273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ACCDF3C2-8187-D446-A0C8-26C4670AA4CC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DEEFEC2-8AA7-2041-A491-D193B80EAC02}"/>
              </a:ext>
            </a:extLst>
          </p:cNvPr>
          <p:cNvSpPr/>
          <p:nvPr/>
        </p:nvSpPr>
        <p:spPr>
          <a:xfrm>
            <a:off x="3811284" y="5342139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B6F0A41-7D1C-F04F-86E9-D45D0139AD4F}"/>
              </a:ext>
            </a:extLst>
          </p:cNvPr>
          <p:cNvSpPr/>
          <p:nvPr/>
        </p:nvSpPr>
        <p:spPr>
          <a:xfrm>
            <a:off x="4596631" y="5342139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E7F7FBAC-B8AF-3D47-A256-51A6B84E9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09" y="3488383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E942B2-91B4-B746-8676-9D79BD76CEDE}"/>
              </a:ext>
            </a:extLst>
          </p:cNvPr>
          <p:cNvSpPr txBox="1"/>
          <p:nvPr/>
        </p:nvSpPr>
        <p:spPr>
          <a:xfrm>
            <a:off x="2376226" y="223201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2B435-A6B1-8541-B3CA-99C073659913}"/>
              </a:ext>
            </a:extLst>
          </p:cNvPr>
          <p:cNvSpPr txBox="1"/>
          <p:nvPr/>
        </p:nvSpPr>
        <p:spPr>
          <a:xfrm>
            <a:off x="1880443" y="49887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4EAEB1-D934-9D49-ADA0-FB89CE908F70}"/>
              </a:ext>
            </a:extLst>
          </p:cNvPr>
          <p:cNvSpPr txBox="1"/>
          <p:nvPr/>
        </p:nvSpPr>
        <p:spPr>
          <a:xfrm>
            <a:off x="8223370" y="23612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BB7F010B-EA40-D44A-96F9-39F8E3AC3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580657" y="3110964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378BB1-3488-7048-9B7A-2D490326268C}"/>
              </a:ext>
            </a:extLst>
          </p:cNvPr>
          <p:cNvSpPr txBox="1"/>
          <p:nvPr/>
        </p:nvSpPr>
        <p:spPr>
          <a:xfrm>
            <a:off x="8260022" y="490962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ACCCEF2-8CF6-D64F-829F-4F006453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55" y="794490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4762-8906-2547-B1C9-0438BE679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8109" y="623137"/>
            <a:ext cx="1207729" cy="17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80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011299-A25A-3342-8D2C-40A5CA892936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12659B-7F43-D54F-A86D-76E47543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25" y="796553"/>
            <a:ext cx="7720671" cy="56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011299-A25A-3342-8D2C-40A5CA892936}"/>
              </a:ext>
            </a:extLst>
          </p:cNvPr>
          <p:cNvSpPr/>
          <p:nvPr/>
        </p:nvSpPr>
        <p:spPr>
          <a:xfrm>
            <a:off x="4906779" y="0"/>
            <a:ext cx="7285221" cy="539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OrthoFinder</a:t>
            </a:r>
            <a:r>
              <a:rPr lang="en-US" sz="3600" b="1" dirty="0"/>
              <a:t>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71296-F805-DD47-865E-B83E8FD0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163" y="1669737"/>
            <a:ext cx="3787931" cy="3787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59026C-3437-0142-B6BA-1C754597F9BD}"/>
              </a:ext>
            </a:extLst>
          </p:cNvPr>
          <p:cNvSpPr/>
          <p:nvPr/>
        </p:nvSpPr>
        <p:spPr>
          <a:xfrm>
            <a:off x="789859" y="3184374"/>
            <a:ext cx="5393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qrgo.page.link</a:t>
            </a:r>
            <a:r>
              <a:rPr lang="en-US" sz="3200" dirty="0"/>
              <a:t>/</a:t>
            </a:r>
            <a:r>
              <a:rPr lang="en-US" sz="3200" dirty="0" err="1"/>
              <a:t>pnRYK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2882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715833-6EED-3744-9294-621321AFE957}"/>
              </a:ext>
            </a:extLst>
          </p:cNvPr>
          <p:cNvSpPr/>
          <p:nvPr/>
        </p:nvSpPr>
        <p:spPr>
          <a:xfrm>
            <a:off x="0" y="-1"/>
            <a:ext cx="3842796" cy="1135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Homology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0DD20E-42B5-4341-B1E1-920BA3EBEBF8}"/>
              </a:ext>
            </a:extLst>
          </p:cNvPr>
          <p:cNvSpPr txBox="1"/>
          <p:nvPr/>
        </p:nvSpPr>
        <p:spPr>
          <a:xfrm>
            <a:off x="4004441" y="0"/>
            <a:ext cx="7993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Characters in different organisms that are similar because they were inherited from a common ancestor that also had that character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F2A3E0-1E48-3C44-9D8A-8F6BF104D893}"/>
              </a:ext>
            </a:extLst>
          </p:cNvPr>
          <p:cNvSpPr/>
          <p:nvPr/>
        </p:nvSpPr>
        <p:spPr>
          <a:xfrm>
            <a:off x="9475076" y="5513466"/>
            <a:ext cx="3326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University of California Museum of Paleontology </a:t>
            </a:r>
            <a:endParaRPr lang="en-US" sz="1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A94CE87-33DF-0342-BFC9-57C48F49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61" y="2218557"/>
            <a:ext cx="4524750" cy="303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ience Fact Friday: Homology&#10;I’ve also found this a helpful art tool. Whenever you forget which way a particular joint bends you can just reference your own!&#10;Patreon | Instagram | Facebook | Twitter | deviantArt">
            <a:extLst>
              <a:ext uri="{FF2B5EF4-FFF2-40B4-BE49-F238E27FC236}">
                <a16:creationId xmlns:a16="http://schemas.microsoft.com/office/drawing/2014/main" id="{7051A236-0536-B74D-9159-829F1EB8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3" y="1410342"/>
            <a:ext cx="6786289" cy="439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8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C6C77-AA32-BA44-AE17-B45C2652555D}"/>
              </a:ext>
            </a:extLst>
          </p:cNvPr>
          <p:cNvSpPr/>
          <p:nvPr/>
        </p:nvSpPr>
        <p:spPr>
          <a:xfrm>
            <a:off x="0" y="-1"/>
            <a:ext cx="3842796" cy="1135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Homology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4641F-EC4A-B94F-8489-79E6FC01759C}"/>
              </a:ext>
            </a:extLst>
          </p:cNvPr>
          <p:cNvSpPr txBox="1"/>
          <p:nvPr/>
        </p:nvSpPr>
        <p:spPr>
          <a:xfrm>
            <a:off x="4009696" y="0"/>
            <a:ext cx="7993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Genes</a:t>
            </a:r>
            <a:r>
              <a:rPr lang="en-US" sz="2400" dirty="0"/>
              <a:t> in different organisms that are similar because they were inherited from a common ancestor that also had that character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7FC3E73-CD9C-9943-8F45-987C0687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2301765"/>
            <a:ext cx="5455123" cy="400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7A556-1B34-8A43-B4CF-4353953718DD}"/>
              </a:ext>
            </a:extLst>
          </p:cNvPr>
          <p:cNvSpPr txBox="1"/>
          <p:nvPr/>
        </p:nvSpPr>
        <p:spPr>
          <a:xfrm>
            <a:off x="252248" y="1702676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HOX genes in Animalia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B5CE7-0853-CA4A-8269-1541C88A3AD3}"/>
              </a:ext>
            </a:extLst>
          </p:cNvPr>
          <p:cNvSpPr txBox="1"/>
          <p:nvPr/>
        </p:nvSpPr>
        <p:spPr>
          <a:xfrm>
            <a:off x="189186" y="6290441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Swalla</a:t>
            </a:r>
            <a:r>
              <a:rPr lang="en-US" sz="1100" dirty="0"/>
              <a:t> (2006)</a:t>
            </a:r>
          </a:p>
        </p:txBody>
      </p:sp>
      <p:pic>
        <p:nvPicPr>
          <p:cNvPr id="3078" name="Picture 6" descr="Figure 2">
            <a:extLst>
              <a:ext uri="{FF2B5EF4-FFF2-40B4-BE49-F238E27FC236}">
                <a16:creationId xmlns:a16="http://schemas.microsoft.com/office/drawing/2014/main" id="{278125DF-911A-3241-8949-E707F24D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843" y="914707"/>
            <a:ext cx="3813612" cy="594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92860-D2CE-E04E-AA94-459ED08653D0}"/>
              </a:ext>
            </a:extLst>
          </p:cNvPr>
          <p:cNvSpPr txBox="1"/>
          <p:nvPr/>
        </p:nvSpPr>
        <p:spPr>
          <a:xfrm>
            <a:off x="6117020" y="1592317"/>
            <a:ext cx="258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Starch synthesis genes in plantae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5B1D7-1A99-7E4B-B5EE-F0541469B2B9}"/>
              </a:ext>
            </a:extLst>
          </p:cNvPr>
          <p:cNvSpPr txBox="1"/>
          <p:nvPr/>
        </p:nvSpPr>
        <p:spPr>
          <a:xfrm>
            <a:off x="6558455" y="6596390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Qu, et al (2018)</a:t>
            </a:r>
          </a:p>
        </p:txBody>
      </p:sp>
    </p:spTree>
    <p:extLst>
      <p:ext uri="{BB962C8B-B14F-4D97-AF65-F5344CB8AC3E}">
        <p14:creationId xmlns:p14="http://schemas.microsoft.com/office/powerpoint/2010/main" val="190373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C6C77-AA32-BA44-AE17-B45C2652555D}"/>
              </a:ext>
            </a:extLst>
          </p:cNvPr>
          <p:cNvSpPr/>
          <p:nvPr/>
        </p:nvSpPr>
        <p:spPr>
          <a:xfrm>
            <a:off x="0" y="0"/>
            <a:ext cx="10490200" cy="609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Homology in molecular data</a:t>
            </a:r>
          </a:p>
        </p:txBody>
      </p:sp>
      <p:pic>
        <p:nvPicPr>
          <p:cNvPr id="1026" name="Picture 2" descr="Image result for Orthologous paralogous">
            <a:extLst>
              <a:ext uri="{FF2B5EF4-FFF2-40B4-BE49-F238E27FC236}">
                <a16:creationId xmlns:a16="http://schemas.microsoft.com/office/drawing/2014/main" id="{FBD2B3E9-12BB-354F-8139-F4BD22F7D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9"/>
          <a:stretch/>
        </p:blipFill>
        <p:spPr bwMode="auto">
          <a:xfrm>
            <a:off x="520700" y="673100"/>
            <a:ext cx="6299200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5FDB7E-5E44-904E-968D-0A101FFB818C}"/>
              </a:ext>
            </a:extLst>
          </p:cNvPr>
          <p:cNvSpPr txBox="1"/>
          <p:nvPr/>
        </p:nvSpPr>
        <p:spPr>
          <a:xfrm>
            <a:off x="3136900" y="6596390"/>
            <a:ext cx="6505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Dilman</a:t>
            </a:r>
            <a:r>
              <a:rPr lang="en-US" sz="1100" dirty="0"/>
              <a:t> et al. (2012). Incorporating Genomics into the Toolkit of Nematology (</a:t>
            </a:r>
            <a:r>
              <a:rPr lang="en-US" sz="1100" b="1" dirty="0"/>
              <a:t>Catie </a:t>
            </a:r>
            <a:r>
              <a:rPr lang="en-US" sz="1100" b="1" dirty="0" err="1"/>
              <a:t>Wram</a:t>
            </a:r>
            <a:r>
              <a:rPr lang="en-US" sz="1100" b="1" dirty="0"/>
              <a:t>: read this</a:t>
            </a:r>
            <a:r>
              <a:rPr lang="en-US" sz="1100" dirty="0"/>
              <a:t>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68288-2529-FB49-8F26-8AD3EDD37598}"/>
              </a:ext>
            </a:extLst>
          </p:cNvPr>
          <p:cNvSpPr txBox="1"/>
          <p:nvPr/>
        </p:nvSpPr>
        <p:spPr>
          <a:xfrm>
            <a:off x="7734300" y="1562100"/>
            <a:ext cx="35940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Orthologs:</a:t>
            </a:r>
          </a:p>
          <a:p>
            <a:r>
              <a:rPr lang="en-US" sz="2400" dirty="0"/>
              <a:t>Homologous genes derived by speciation events </a:t>
            </a:r>
            <a:br>
              <a:rPr lang="en-US" sz="2400" dirty="0"/>
            </a:br>
            <a:r>
              <a:rPr lang="en-US" sz="2400" dirty="0"/>
              <a:t>(Common ancestry)</a:t>
            </a:r>
          </a:p>
          <a:p>
            <a:endParaRPr lang="en-US" sz="2400" dirty="0"/>
          </a:p>
          <a:p>
            <a:r>
              <a:rPr lang="en-US" sz="2400" b="1" dirty="0"/>
              <a:t>Paralogs:</a:t>
            </a:r>
          </a:p>
          <a:p>
            <a:r>
              <a:rPr lang="en-US" sz="2400" dirty="0"/>
              <a:t>Homologous genes expanded within a species</a:t>
            </a:r>
          </a:p>
          <a:p>
            <a:r>
              <a:rPr lang="en-US" sz="2400" dirty="0"/>
              <a:t>(Genic duplication)</a:t>
            </a:r>
          </a:p>
        </p:txBody>
      </p:sp>
    </p:spTree>
    <p:extLst>
      <p:ext uri="{BB962C8B-B14F-4D97-AF65-F5344CB8AC3E}">
        <p14:creationId xmlns:p14="http://schemas.microsoft.com/office/powerpoint/2010/main" val="57284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EB5CE7-0853-CA4A-8269-1541C88A3AD3}"/>
              </a:ext>
            </a:extLst>
          </p:cNvPr>
          <p:cNvSpPr txBox="1"/>
          <p:nvPr/>
        </p:nvSpPr>
        <p:spPr>
          <a:xfrm>
            <a:off x="10959815" y="6469390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Swalla</a:t>
            </a:r>
            <a:r>
              <a:rPr lang="en-US" sz="1100" dirty="0"/>
              <a:t> (2006)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BF8453E-3440-9E41-9FAC-66329183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13" y="548179"/>
            <a:ext cx="7942433" cy="58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C61CA5-B44C-3D41-BF52-0FC0C7D8D9A2}"/>
              </a:ext>
            </a:extLst>
          </p:cNvPr>
          <p:cNvSpPr txBox="1"/>
          <p:nvPr/>
        </p:nvSpPr>
        <p:spPr>
          <a:xfrm>
            <a:off x="235086" y="2100839"/>
            <a:ext cx="34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HOX genes in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Metazoa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06BA2-67FF-BD48-80C0-E74C38A41CD6}"/>
              </a:ext>
            </a:extLst>
          </p:cNvPr>
          <p:cNvSpPr txBox="1"/>
          <p:nvPr/>
        </p:nvSpPr>
        <p:spPr>
          <a:xfrm>
            <a:off x="131806" y="2850631"/>
            <a:ext cx="3550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HOX genes are essential for body plan/segmentation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Maintained across metazoan species and diverged by speciation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2C65C-A83C-C945-8A9F-CF7DC3869F38}"/>
              </a:ext>
            </a:extLst>
          </p:cNvPr>
          <p:cNvSpPr/>
          <p:nvPr/>
        </p:nvSpPr>
        <p:spPr>
          <a:xfrm>
            <a:off x="0" y="0"/>
            <a:ext cx="4025900" cy="132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Homology in molecular data</a:t>
            </a:r>
          </a:p>
        </p:txBody>
      </p:sp>
    </p:spTree>
    <p:extLst>
      <p:ext uri="{BB962C8B-B14F-4D97-AF65-F5344CB8AC3E}">
        <p14:creationId xmlns:p14="http://schemas.microsoft.com/office/powerpoint/2010/main" val="397550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igure 2">
            <a:extLst>
              <a:ext uri="{FF2B5EF4-FFF2-40B4-BE49-F238E27FC236}">
                <a16:creationId xmlns:a16="http://schemas.microsoft.com/office/drawing/2014/main" id="{278125DF-911A-3241-8949-E707F24D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50" y="173727"/>
            <a:ext cx="4289074" cy="66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92860-D2CE-E04E-AA94-459ED08653D0}"/>
              </a:ext>
            </a:extLst>
          </p:cNvPr>
          <p:cNvSpPr txBox="1"/>
          <p:nvPr/>
        </p:nvSpPr>
        <p:spPr>
          <a:xfrm>
            <a:off x="7597273" y="304800"/>
            <a:ext cx="4137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Starch synthesis genes in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Viridiplantae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6" descr="Figure 2">
            <a:extLst>
              <a:ext uri="{FF2B5EF4-FFF2-40B4-BE49-F238E27FC236}">
                <a16:creationId xmlns:a16="http://schemas.microsoft.com/office/drawing/2014/main" id="{915560D0-E4AD-FF45-B328-78BCF57B9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6" t="65538" r="24189" b="33052"/>
          <a:stretch/>
        </p:blipFill>
        <p:spPr bwMode="auto">
          <a:xfrm>
            <a:off x="7018638" y="1791730"/>
            <a:ext cx="4978170" cy="28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8DCB6-8402-1D42-A2B0-6DAEDAED5D1E}"/>
              </a:ext>
            </a:extLst>
          </p:cNvPr>
          <p:cNvSpPr txBox="1"/>
          <p:nvPr/>
        </p:nvSpPr>
        <p:spPr>
          <a:xfrm>
            <a:off x="6834500" y="12982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Genic expansions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BA68E-DA5A-A44E-B3DF-2F74B263DC3A}"/>
              </a:ext>
            </a:extLst>
          </p:cNvPr>
          <p:cNvSpPr txBox="1"/>
          <p:nvPr/>
        </p:nvSpPr>
        <p:spPr>
          <a:xfrm>
            <a:off x="189058" y="3135073"/>
            <a:ext cx="155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Whole genome duplications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FEAA36D-2B80-8743-A3BA-665FA71304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2097" y="4040622"/>
            <a:ext cx="742197" cy="825886"/>
          </a:xfrm>
          <a:prstGeom prst="bentConnector2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heat_P1210892">
            <a:extLst>
              <a:ext uri="{FF2B5EF4-FFF2-40B4-BE49-F238E27FC236}">
                <a16:creationId xmlns:a16="http://schemas.microsoft.com/office/drawing/2014/main" id="{80A9B696-3157-5E4A-9106-57E9EA71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1" y="2716221"/>
            <a:ext cx="4596521" cy="34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igure 2">
            <a:extLst>
              <a:ext uri="{FF2B5EF4-FFF2-40B4-BE49-F238E27FC236}">
                <a16:creationId xmlns:a16="http://schemas.microsoft.com/office/drawing/2014/main" id="{FB7FFB1E-4EA8-C04F-8912-FB391D8B1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6" t="97204" r="39271" b="21"/>
          <a:stretch/>
        </p:blipFill>
        <p:spPr bwMode="auto">
          <a:xfrm>
            <a:off x="7079146" y="2113721"/>
            <a:ext cx="2606802" cy="48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1447BC-774D-C84E-B153-391D42287D5A}"/>
              </a:ext>
            </a:extLst>
          </p:cNvPr>
          <p:cNvSpPr txBox="1"/>
          <p:nvPr/>
        </p:nvSpPr>
        <p:spPr>
          <a:xfrm>
            <a:off x="6903307" y="6211669"/>
            <a:ext cx="5288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Starch is one of the most important traits for wheat breeding and production</a:t>
            </a:r>
          </a:p>
        </p:txBody>
      </p:sp>
    </p:spTree>
    <p:extLst>
      <p:ext uri="{BB962C8B-B14F-4D97-AF65-F5344CB8AC3E}">
        <p14:creationId xmlns:p14="http://schemas.microsoft.com/office/powerpoint/2010/main" val="113728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AA62-B019-5245-AC7C-315D971A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355859" cy="1325563"/>
          </a:xfrm>
        </p:spPr>
        <p:txBody>
          <a:bodyPr/>
          <a:lstStyle/>
          <a:p>
            <a:r>
              <a:rPr lang="en-US" b="1" dirty="0"/>
              <a:t>How to identify orthologous/paralogous genes?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3FE4EF-0E16-AF43-A9B2-A4C99AAE2BCC}"/>
              </a:ext>
            </a:extLst>
          </p:cNvPr>
          <p:cNvGrpSpPr/>
          <p:nvPr/>
        </p:nvGrpSpPr>
        <p:grpSpPr>
          <a:xfrm>
            <a:off x="1466741" y="3262896"/>
            <a:ext cx="3221793" cy="545898"/>
            <a:chOff x="2726247" y="4558051"/>
            <a:chExt cx="1596221" cy="270462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EC1B75B-6A80-7740-A8BE-65E5CD57B8B5}"/>
                </a:ext>
              </a:extLst>
            </p:cNvPr>
            <p:cNvSpPr/>
            <p:nvPr/>
          </p:nvSpPr>
          <p:spPr>
            <a:xfrm>
              <a:off x="3127829" y="4558051"/>
              <a:ext cx="391471" cy="27045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546E905F-C0AD-5E40-AA92-670851D69D8B}"/>
                </a:ext>
              </a:extLst>
            </p:cNvPr>
            <p:cNvSpPr/>
            <p:nvPr/>
          </p:nvSpPr>
          <p:spPr>
            <a:xfrm>
              <a:off x="3529412" y="4558055"/>
              <a:ext cx="391471" cy="270458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0FB22BC-B7D5-1C47-A63F-21996148131C}"/>
                </a:ext>
              </a:extLst>
            </p:cNvPr>
            <p:cNvSpPr/>
            <p:nvPr/>
          </p:nvSpPr>
          <p:spPr>
            <a:xfrm>
              <a:off x="2726247" y="4558051"/>
              <a:ext cx="391470" cy="27045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BB78FF71-7087-7440-BF01-96FD0B33DB14}"/>
                </a:ext>
              </a:extLst>
            </p:cNvPr>
            <p:cNvSpPr/>
            <p:nvPr/>
          </p:nvSpPr>
          <p:spPr>
            <a:xfrm>
              <a:off x="3930997" y="4558055"/>
              <a:ext cx="391471" cy="270458"/>
            </a:xfrm>
            <a:prstGeom prst="rightArrow">
              <a:avLst/>
            </a:prstGeom>
            <a:solidFill>
              <a:srgbClr val="D61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0A8052-5AEA-0B46-BD65-DD908476981E}"/>
              </a:ext>
            </a:extLst>
          </p:cNvPr>
          <p:cNvGrpSpPr/>
          <p:nvPr/>
        </p:nvGrpSpPr>
        <p:grpSpPr>
          <a:xfrm>
            <a:off x="8002308" y="3392779"/>
            <a:ext cx="2433850" cy="546087"/>
            <a:chOff x="10758459" y="2620023"/>
            <a:chExt cx="919336" cy="206273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A30F04B0-F857-5248-A752-D59B802055E3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985D9AC5-0827-A544-B70D-8BD1029A35C8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D887D2-BEA5-4F41-9907-904123C9AC0A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46050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31398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16744" y="6061666"/>
            <a:ext cx="763910" cy="527766"/>
          </a:xfrm>
          <a:prstGeom prst="rightArrow">
            <a:avLst/>
          </a:prstGeom>
          <a:solidFill>
            <a:srgbClr val="2A4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02093" y="6061666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A57FC-D9C6-154D-8329-92D8D9FF51C5}"/>
              </a:ext>
            </a:extLst>
          </p:cNvPr>
          <p:cNvCxnSpPr/>
          <p:nvPr/>
        </p:nvCxnSpPr>
        <p:spPr>
          <a:xfrm>
            <a:off x="0" y="1293943"/>
            <a:ext cx="10374086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494EB7-0478-824D-8DD2-F6B61329B993}"/>
              </a:ext>
            </a:extLst>
          </p:cNvPr>
          <p:cNvGrpSpPr/>
          <p:nvPr/>
        </p:nvGrpSpPr>
        <p:grpSpPr>
          <a:xfrm>
            <a:off x="7427525" y="6011020"/>
            <a:ext cx="3246461" cy="546087"/>
            <a:chOff x="10758459" y="2620023"/>
            <a:chExt cx="1226283" cy="206273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16966A93-E71F-6243-ADD3-723796746097}"/>
                </a:ext>
              </a:extLst>
            </p:cNvPr>
            <p:cNvSpPr/>
            <p:nvPr/>
          </p:nvSpPr>
          <p:spPr>
            <a:xfrm>
              <a:off x="10758459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164AB530-8A27-524D-883B-91D5DD0FDA21}"/>
                </a:ext>
              </a:extLst>
            </p:cNvPr>
            <p:cNvSpPr/>
            <p:nvPr/>
          </p:nvSpPr>
          <p:spPr>
            <a:xfrm>
              <a:off x="11379227" y="2620023"/>
              <a:ext cx="298568" cy="20627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F1EAF43C-B539-9C4F-9C4A-722150E0A6A4}"/>
                </a:ext>
              </a:extLst>
            </p:cNvPr>
            <p:cNvSpPr/>
            <p:nvPr/>
          </p:nvSpPr>
          <p:spPr>
            <a:xfrm>
              <a:off x="11686174" y="2620023"/>
              <a:ext cx="298568" cy="206273"/>
            </a:xfrm>
            <a:prstGeom prst="rightArrow">
              <a:avLst/>
            </a:prstGeom>
            <a:solidFill>
              <a:srgbClr val="F9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8E765562-A022-C240-AB5C-AA2251F306F4}"/>
                </a:ext>
              </a:extLst>
            </p:cNvPr>
            <p:cNvSpPr/>
            <p:nvPr/>
          </p:nvSpPr>
          <p:spPr>
            <a:xfrm>
              <a:off x="11074332" y="2620023"/>
              <a:ext cx="298568" cy="20627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65" y="1514017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796294" y="6061666"/>
            <a:ext cx="763910" cy="5277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581641" y="6061666"/>
            <a:ext cx="763910" cy="5277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19" y="4207910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61236" y="29515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865453" y="570824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3119" y="1342664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08380" y="30807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565667" y="3830491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45032" y="562915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</p:spTree>
    <p:extLst>
      <p:ext uri="{BB962C8B-B14F-4D97-AF65-F5344CB8AC3E}">
        <p14:creationId xmlns:p14="http://schemas.microsoft.com/office/powerpoint/2010/main" val="353017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EC1B75B-6A80-7740-A8BE-65E5CD57B8B5}"/>
              </a:ext>
            </a:extLst>
          </p:cNvPr>
          <p:cNvSpPr/>
          <p:nvPr/>
        </p:nvSpPr>
        <p:spPr>
          <a:xfrm>
            <a:off x="2314359" y="2645059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46E905F-C0AD-5E40-AA92-670851D69D8B}"/>
              </a:ext>
            </a:extLst>
          </p:cNvPr>
          <p:cNvSpPr/>
          <p:nvPr/>
        </p:nvSpPr>
        <p:spPr>
          <a:xfrm>
            <a:off x="3124909" y="2645067"/>
            <a:ext cx="790140" cy="545890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0FB22BC-B7D5-1C47-A63F-21996148131C}"/>
              </a:ext>
            </a:extLst>
          </p:cNvPr>
          <p:cNvSpPr/>
          <p:nvPr/>
        </p:nvSpPr>
        <p:spPr>
          <a:xfrm>
            <a:off x="1503811" y="2645059"/>
            <a:ext cx="790138" cy="54589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B78FF71-7087-7440-BF01-96FD0B33DB14}"/>
              </a:ext>
            </a:extLst>
          </p:cNvPr>
          <p:cNvSpPr/>
          <p:nvPr/>
        </p:nvSpPr>
        <p:spPr>
          <a:xfrm>
            <a:off x="3935464" y="2645067"/>
            <a:ext cx="790140" cy="545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30F04B0-F857-5248-A752-D59B802055E3}"/>
              </a:ext>
            </a:extLst>
          </p:cNvPr>
          <p:cNvSpPr/>
          <p:nvPr/>
        </p:nvSpPr>
        <p:spPr>
          <a:xfrm>
            <a:off x="8039378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5D9AC5-0827-A544-B70D-8BD1029A35C8}"/>
              </a:ext>
            </a:extLst>
          </p:cNvPr>
          <p:cNvSpPr/>
          <p:nvPr/>
        </p:nvSpPr>
        <p:spPr>
          <a:xfrm>
            <a:off x="9682799" y="2774942"/>
            <a:ext cx="790429" cy="54608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3D887D2-BEA5-4F41-9907-904123C9AC0A}"/>
              </a:ext>
            </a:extLst>
          </p:cNvPr>
          <p:cNvSpPr/>
          <p:nvPr/>
        </p:nvSpPr>
        <p:spPr>
          <a:xfrm>
            <a:off x="8875620" y="2774942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788B71-3D78-5E46-B24C-BB1555FDD02B}"/>
              </a:ext>
            </a:extLst>
          </p:cNvPr>
          <p:cNvSpPr/>
          <p:nvPr/>
        </p:nvSpPr>
        <p:spPr>
          <a:xfrm>
            <a:off x="683120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2A18EA2-A398-A442-94BE-0A87EFB0497A}"/>
              </a:ext>
            </a:extLst>
          </p:cNvPr>
          <p:cNvSpPr/>
          <p:nvPr/>
        </p:nvSpPr>
        <p:spPr>
          <a:xfrm>
            <a:off x="1468468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C5C3AE7-181D-1C4A-BB0C-F689F7DBABDA}"/>
              </a:ext>
            </a:extLst>
          </p:cNvPr>
          <p:cNvSpPr/>
          <p:nvPr/>
        </p:nvSpPr>
        <p:spPr>
          <a:xfrm>
            <a:off x="225381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02C8AC0-597A-9B42-AE5F-ABD707868FBB}"/>
              </a:ext>
            </a:extLst>
          </p:cNvPr>
          <p:cNvSpPr/>
          <p:nvPr/>
        </p:nvSpPr>
        <p:spPr>
          <a:xfrm>
            <a:off x="3039163" y="5443829"/>
            <a:ext cx="763910" cy="5277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6966A93-E71F-6243-ADD3-723796746097}"/>
              </a:ext>
            </a:extLst>
          </p:cNvPr>
          <p:cNvSpPr/>
          <p:nvPr/>
        </p:nvSpPr>
        <p:spPr>
          <a:xfrm>
            <a:off x="7464595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4AB530-8A27-524D-883B-91D5DD0FDA21}"/>
              </a:ext>
            </a:extLst>
          </p:cNvPr>
          <p:cNvSpPr/>
          <p:nvPr/>
        </p:nvSpPr>
        <p:spPr>
          <a:xfrm>
            <a:off x="9108016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1EAF43C-B539-9C4F-9C4A-722150E0A6A4}"/>
              </a:ext>
            </a:extLst>
          </p:cNvPr>
          <p:cNvSpPr/>
          <p:nvPr/>
        </p:nvSpPr>
        <p:spPr>
          <a:xfrm>
            <a:off x="9920627" y="5393183"/>
            <a:ext cx="790429" cy="546087"/>
          </a:xfrm>
          <a:prstGeom prst="rightArrow">
            <a:avLst/>
          </a:prstGeom>
          <a:solidFill>
            <a:srgbClr val="F9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E765562-A022-C240-AB5C-AA2251F306F4}"/>
              </a:ext>
            </a:extLst>
          </p:cNvPr>
          <p:cNvSpPr/>
          <p:nvPr/>
        </p:nvSpPr>
        <p:spPr>
          <a:xfrm>
            <a:off x="8300837" y="5393183"/>
            <a:ext cx="790429" cy="5460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1D445-78B7-1840-B1C5-AEA4F8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35" y="896180"/>
            <a:ext cx="1912700" cy="1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BBCD1102-8452-D443-A154-D7AA600FBE87}"/>
              </a:ext>
            </a:extLst>
          </p:cNvPr>
          <p:cNvSpPr/>
          <p:nvPr/>
        </p:nvSpPr>
        <p:spPr>
          <a:xfrm>
            <a:off x="3833364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A4ADB5A-A7FE-1B4C-A4CB-77FA7A844564}"/>
              </a:ext>
            </a:extLst>
          </p:cNvPr>
          <p:cNvSpPr/>
          <p:nvPr/>
        </p:nvSpPr>
        <p:spPr>
          <a:xfrm>
            <a:off x="4618711" y="5443829"/>
            <a:ext cx="763910" cy="5277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E2ED0-E79C-1A4E-BDDB-ECBB71D0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389" y="3590073"/>
            <a:ext cx="1727199" cy="15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013C55-FE57-494D-9A3E-6CB9BF7BF2D7}"/>
              </a:ext>
            </a:extLst>
          </p:cNvPr>
          <p:cNvSpPr txBox="1"/>
          <p:nvPr/>
        </p:nvSpPr>
        <p:spPr>
          <a:xfrm>
            <a:off x="2398306" y="233370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Canis</a:t>
            </a:r>
            <a:r>
              <a:rPr lang="en-US" i="1" dirty="0"/>
              <a:t> lupus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9AB29-BD5D-CE42-8C19-DB427AB60EE9}"/>
              </a:ext>
            </a:extLst>
          </p:cNvPr>
          <p:cNvSpPr txBox="1"/>
          <p:nvPr/>
        </p:nvSpPr>
        <p:spPr>
          <a:xfrm>
            <a:off x="1902523" y="50904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Arabidopsis thaliana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368950-FD83-7048-98D1-507F010C9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0189" y="724827"/>
            <a:ext cx="1207729" cy="1753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096D83-8F32-8640-8231-0654F3A506D1}"/>
              </a:ext>
            </a:extLst>
          </p:cNvPr>
          <p:cNvSpPr txBox="1"/>
          <p:nvPr/>
        </p:nvSpPr>
        <p:spPr>
          <a:xfrm>
            <a:off x="8245450" y="24629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Amanita </a:t>
            </a:r>
            <a:r>
              <a:rPr lang="en-US" i="1" dirty="0" err="1"/>
              <a:t>muscaria</a:t>
            </a:r>
            <a:endParaRPr lang="en-US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B7C03F2-CB8D-0646-965C-62FF375F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8602737" y="3212654"/>
            <a:ext cx="995021" cy="22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ED4DD9-4A49-6441-B987-4E41DBE3B6CD}"/>
              </a:ext>
            </a:extLst>
          </p:cNvPr>
          <p:cNvSpPr txBox="1"/>
          <p:nvPr/>
        </p:nvSpPr>
        <p:spPr>
          <a:xfrm>
            <a:off x="8282102" y="501131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Paramecium spp.</a:t>
            </a:r>
          </a:p>
        </p:txBody>
      </p:sp>
    </p:spTree>
    <p:extLst>
      <p:ext uri="{BB962C8B-B14F-4D97-AF65-F5344CB8AC3E}">
        <p14:creationId xmlns:p14="http://schemas.microsoft.com/office/powerpoint/2010/main" val="2192234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1294</Words>
  <Application>Microsoft Macintosh PowerPoint</Application>
  <PresentationFormat>Widescreen</PresentationFormat>
  <Paragraphs>127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g_d0_f4</vt:lpstr>
      <vt:lpstr>Helvetica Neue</vt:lpstr>
      <vt:lpstr>Office Theme</vt:lpstr>
      <vt:lpstr>Using OrthoFinder to identify shared orthologs</vt:lpstr>
      <vt:lpstr>Homology and common ancestry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identify orthologous/paralogous genes?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OrthoFinder to identify shared orthologs</dc:title>
  <dc:creator>Tabima Restrepo, Javier Felipe</dc:creator>
  <cp:lastModifiedBy>Tabima Restrepo, Javier Felipe</cp:lastModifiedBy>
  <cp:revision>25</cp:revision>
  <dcterms:created xsi:type="dcterms:W3CDTF">2020-02-09T00:40:39Z</dcterms:created>
  <dcterms:modified xsi:type="dcterms:W3CDTF">2020-02-12T19:49:58Z</dcterms:modified>
</cp:coreProperties>
</file>